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0.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7.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8.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5"/>
  </p:notesMasterIdLst>
  <p:sldIdLst>
    <p:sldId id="314" r:id="rId5"/>
    <p:sldId id="350" r:id="rId6"/>
    <p:sldId id="351" r:id="rId7"/>
    <p:sldId id="256" r:id="rId8"/>
    <p:sldId id="333" r:id="rId9"/>
    <p:sldId id="334" r:id="rId10"/>
    <p:sldId id="335" r:id="rId11"/>
    <p:sldId id="336" r:id="rId12"/>
    <p:sldId id="356" r:id="rId13"/>
    <p:sldId id="357" r:id="rId14"/>
    <p:sldId id="338" r:id="rId15"/>
    <p:sldId id="340" r:id="rId16"/>
    <p:sldId id="341" r:id="rId17"/>
    <p:sldId id="342" r:id="rId18"/>
    <p:sldId id="348" r:id="rId19"/>
    <p:sldId id="344" r:id="rId20"/>
    <p:sldId id="345" r:id="rId21"/>
    <p:sldId id="346" r:id="rId22"/>
    <p:sldId id="339" r:id="rId23"/>
    <p:sldId id="343" r:id="rId24"/>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ya Saradammal" initials="MS" lastIdx="1" clrIdx="0">
    <p:extLst>
      <p:ext uri="{19B8F6BF-5375-455C-9EA6-DF929625EA0E}">
        <p15:presenceInfo xmlns:p15="http://schemas.microsoft.com/office/powerpoint/2012/main" userId="b0ad7612a8de885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A2C7"/>
    <a:srgbClr val="800000"/>
    <a:srgbClr val="630041"/>
    <a:srgbClr val="5000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884" autoAdjust="0"/>
    <p:restoredTop sz="90512"/>
  </p:normalViewPr>
  <p:slideViewPr>
    <p:cSldViewPr snapToGrid="0">
      <p:cViewPr varScale="1">
        <p:scale>
          <a:sx n="58" d="100"/>
          <a:sy n="58" d="100"/>
        </p:scale>
        <p:origin x="688" y="4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ther Akbari" userId="b257d6ec-5387-4bab-9b6c-16a4ceb7fdb8" providerId="ADAL" clId="{95ACA92D-0A37-4E64-8CB6-EC8E65C5C236}"/>
    <pc:docChg chg="modSld">
      <pc:chgData name="Ather Akbari" userId="b257d6ec-5387-4bab-9b6c-16a4ceb7fdb8" providerId="ADAL" clId="{95ACA92D-0A37-4E64-8CB6-EC8E65C5C236}" dt="2026-03-14T09:44:38.673" v="6" actId="255"/>
      <pc:docMkLst>
        <pc:docMk/>
      </pc:docMkLst>
      <pc:sldChg chg="modSp mod">
        <pc:chgData name="Ather Akbari" userId="b257d6ec-5387-4bab-9b6c-16a4ceb7fdb8" providerId="ADAL" clId="{95ACA92D-0A37-4E64-8CB6-EC8E65C5C236}" dt="2026-03-14T09:44:38.673" v="6" actId="255"/>
        <pc:sldMkLst>
          <pc:docMk/>
          <pc:sldMk cId="1711975504" sldId="350"/>
        </pc:sldMkLst>
        <pc:spChg chg="mod">
          <ac:chgData name="Ather Akbari" userId="b257d6ec-5387-4bab-9b6c-16a4ceb7fdb8" providerId="ADAL" clId="{95ACA92D-0A37-4E64-8CB6-EC8E65C5C236}" dt="2026-03-14T09:44:38.673" v="6" actId="255"/>
          <ac:spMkLst>
            <pc:docMk/>
            <pc:sldMk cId="1711975504" sldId="350"/>
            <ac:spMk id="3" creationId="{CAF7ECC4-D412-00FE-F330-49B58C6BFB2B}"/>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embeddings/oleObject1.bin"/></Relationships>
</file>

<file path=ppt/charts/_rels/chart2.xml.rels><?xml version="1.0" encoding="UTF-8" standalone="yes"?>
<Relationships xmlns="http://schemas.openxmlformats.org/package/2006/relationships"><Relationship Id="rId3" Type="http://schemas.openxmlformats.org/officeDocument/2006/relationships/oleObject" Target="file:///C:\Users\MAYA\Desktop\JOBS\RA%20JOB\AA%20WORKS\2025PROJECT%20ACOA\WRITING%20Excel\Atlantic%20Canada\Atlantic%20Canada.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embeddings/oleObject2.bin"/><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1832222895215033E-2"/>
          <c:y val="0.16034031413612565"/>
          <c:w val="0.87714213607914393"/>
          <c:h val="0.76293028816424124"/>
        </c:manualLayout>
      </c:layout>
      <c:barChart>
        <c:barDir val="bar"/>
        <c:grouping val="clustered"/>
        <c:varyColors val="0"/>
        <c:ser>
          <c:idx val="0"/>
          <c:order val="0"/>
          <c:tx>
            <c:strRef>
              <c:f>'[Chart in Microsoft Word]Chart 1  Components of populati'!$A$11</c:f>
              <c:strCache>
                <c:ptCount val="1"/>
                <c:pt idx="0">
                  <c:v>Population Growth </c:v>
                </c:pt>
              </c:strCache>
            </c:strRef>
          </c:tx>
          <c:spPr>
            <a:solidFill>
              <a:schemeClr val="accent1">
                <a:lumMod val="40000"/>
                <a:lumOff val="60000"/>
              </a:schemeClr>
            </a:solidFill>
            <a:ln>
              <a:noFill/>
            </a:ln>
            <a:effectLst/>
          </c:spPr>
          <c:invertIfNegative val="0"/>
          <c:cat>
            <c:numRef>
              <c:f>'[Chart in Microsoft Word]Chart 1  Components of populati'!$B$10:$E$10</c:f>
              <c:numCache>
                <c:formatCode>General</c:formatCode>
                <c:ptCount val="4"/>
                <c:pt idx="0">
                  <c:v>2001</c:v>
                </c:pt>
                <c:pt idx="1">
                  <c:v>2010</c:v>
                </c:pt>
                <c:pt idx="2">
                  <c:v>2020</c:v>
                </c:pt>
                <c:pt idx="3">
                  <c:v>2024</c:v>
                </c:pt>
              </c:numCache>
            </c:numRef>
          </c:cat>
          <c:val>
            <c:numRef>
              <c:f>'[Chart in Microsoft Word]Chart 1  Components of populati'!$B$11:$E$11</c:f>
              <c:numCache>
                <c:formatCode>General</c:formatCode>
                <c:ptCount val="4"/>
                <c:pt idx="0">
                  <c:v>1.7012989472807161E-3</c:v>
                </c:pt>
                <c:pt idx="1">
                  <c:v>11.039560772224382</c:v>
                </c:pt>
                <c:pt idx="2">
                  <c:v>20.879878811999781</c:v>
                </c:pt>
                <c:pt idx="3">
                  <c:v>48.066455306759792</c:v>
                </c:pt>
              </c:numCache>
            </c:numRef>
          </c:val>
          <c:extLst>
            <c:ext xmlns:c16="http://schemas.microsoft.com/office/drawing/2014/chart" uri="{C3380CC4-5D6E-409C-BE32-E72D297353CC}">
              <c16:uniqueId val="{00000000-3D44-4F52-AC5A-CE3D2FC75829}"/>
            </c:ext>
          </c:extLst>
        </c:ser>
        <c:ser>
          <c:idx val="1"/>
          <c:order val="1"/>
          <c:tx>
            <c:strRef>
              <c:f>'[Chart in Microsoft Word]Chart 1  Components of populati'!$A$12</c:f>
              <c:strCache>
                <c:ptCount val="1"/>
                <c:pt idx="0">
                  <c:v>Natural Growth</c:v>
                </c:pt>
              </c:strCache>
            </c:strRef>
          </c:tx>
          <c:spPr>
            <a:solidFill>
              <a:schemeClr val="accent2"/>
            </a:solidFill>
            <a:ln>
              <a:noFill/>
            </a:ln>
            <a:effectLst/>
          </c:spPr>
          <c:invertIfNegative val="0"/>
          <c:cat>
            <c:numRef>
              <c:f>'[Chart in Microsoft Word]Chart 1  Components of populati'!$B$10:$E$10</c:f>
              <c:numCache>
                <c:formatCode>General</c:formatCode>
                <c:ptCount val="4"/>
                <c:pt idx="0">
                  <c:v>2001</c:v>
                </c:pt>
                <c:pt idx="1">
                  <c:v>2010</c:v>
                </c:pt>
                <c:pt idx="2">
                  <c:v>2020</c:v>
                </c:pt>
                <c:pt idx="3">
                  <c:v>2024</c:v>
                </c:pt>
              </c:numCache>
            </c:numRef>
          </c:cat>
          <c:val>
            <c:numRef>
              <c:f>'[Chart in Microsoft Word]Chart 1  Components of populati'!$B$12:$E$12</c:f>
              <c:numCache>
                <c:formatCode>General</c:formatCode>
                <c:ptCount val="4"/>
                <c:pt idx="0">
                  <c:v>2.9215136618645898</c:v>
                </c:pt>
                <c:pt idx="1">
                  <c:v>2.2382760396407488</c:v>
                </c:pt>
                <c:pt idx="2">
                  <c:v>-3.5075866201200427</c:v>
                </c:pt>
                <c:pt idx="3">
                  <c:v>-8.4841948109785168</c:v>
                </c:pt>
              </c:numCache>
            </c:numRef>
          </c:val>
          <c:extLst>
            <c:ext xmlns:c16="http://schemas.microsoft.com/office/drawing/2014/chart" uri="{C3380CC4-5D6E-409C-BE32-E72D297353CC}">
              <c16:uniqueId val="{00000001-3D44-4F52-AC5A-CE3D2FC75829}"/>
            </c:ext>
          </c:extLst>
        </c:ser>
        <c:ser>
          <c:idx val="2"/>
          <c:order val="2"/>
          <c:tx>
            <c:strRef>
              <c:f>'[Chart in Microsoft Word]Chart 1  Components of populati'!$A$13</c:f>
              <c:strCache>
                <c:ptCount val="1"/>
                <c:pt idx="0">
                  <c:v>Net Migration</c:v>
                </c:pt>
              </c:strCache>
            </c:strRef>
          </c:tx>
          <c:spPr>
            <a:solidFill>
              <a:srgbClr val="92D050"/>
            </a:solidFill>
            <a:ln>
              <a:noFill/>
            </a:ln>
            <a:effectLst/>
          </c:spPr>
          <c:invertIfNegative val="0"/>
          <c:cat>
            <c:numRef>
              <c:f>'[Chart in Microsoft Word]Chart 1  Components of populati'!$B$10:$E$10</c:f>
              <c:numCache>
                <c:formatCode>General</c:formatCode>
                <c:ptCount val="4"/>
                <c:pt idx="0">
                  <c:v>2001</c:v>
                </c:pt>
                <c:pt idx="1">
                  <c:v>2010</c:v>
                </c:pt>
                <c:pt idx="2">
                  <c:v>2020</c:v>
                </c:pt>
                <c:pt idx="3">
                  <c:v>2024</c:v>
                </c:pt>
              </c:numCache>
            </c:numRef>
          </c:cat>
          <c:val>
            <c:numRef>
              <c:f>'[Chart in Microsoft Word]Chart 1  Components of populati'!$B$13:$E$13</c:f>
              <c:numCache>
                <c:formatCode>General</c:formatCode>
                <c:ptCount val="4"/>
                <c:pt idx="0">
                  <c:v>0.8221155756241878</c:v>
                </c:pt>
                <c:pt idx="1">
                  <c:v>4.8791464505429225</c:v>
                </c:pt>
                <c:pt idx="2">
                  <c:v>11.889431096404198</c:v>
                </c:pt>
                <c:pt idx="3">
                  <c:v>27.365205413921139</c:v>
                </c:pt>
              </c:numCache>
            </c:numRef>
          </c:val>
          <c:extLst>
            <c:ext xmlns:c16="http://schemas.microsoft.com/office/drawing/2014/chart" uri="{C3380CC4-5D6E-409C-BE32-E72D297353CC}">
              <c16:uniqueId val="{00000002-3D44-4F52-AC5A-CE3D2FC75829}"/>
            </c:ext>
          </c:extLst>
        </c:ser>
        <c:ser>
          <c:idx val="3"/>
          <c:order val="3"/>
          <c:tx>
            <c:strRef>
              <c:f>'[Chart in Microsoft Word]Chart 1  Components of populati'!$A$14</c:f>
              <c:strCache>
                <c:ptCount val="1"/>
                <c:pt idx="0">
                  <c:v>Net non-permanent residents</c:v>
                </c:pt>
              </c:strCache>
            </c:strRef>
          </c:tx>
          <c:spPr>
            <a:solidFill>
              <a:schemeClr val="accent4"/>
            </a:solidFill>
            <a:ln>
              <a:noFill/>
            </a:ln>
            <a:effectLst/>
          </c:spPr>
          <c:invertIfNegative val="0"/>
          <c:cat>
            <c:numRef>
              <c:f>'[Chart in Microsoft Word]Chart 1  Components of populati'!$B$10:$E$10</c:f>
              <c:numCache>
                <c:formatCode>General</c:formatCode>
                <c:ptCount val="4"/>
                <c:pt idx="0">
                  <c:v>2001</c:v>
                </c:pt>
                <c:pt idx="1">
                  <c:v>2010</c:v>
                </c:pt>
                <c:pt idx="2">
                  <c:v>2020</c:v>
                </c:pt>
                <c:pt idx="3">
                  <c:v>2024</c:v>
                </c:pt>
              </c:numCache>
            </c:numRef>
          </c:cat>
          <c:val>
            <c:numRef>
              <c:f>'[Chart in Microsoft Word]Chart 1  Components of populati'!$B$14:$E$14</c:f>
              <c:numCache>
                <c:formatCode>General</c:formatCode>
                <c:ptCount val="4"/>
                <c:pt idx="0">
                  <c:v>0.62499999999999989</c:v>
                </c:pt>
                <c:pt idx="1">
                  <c:v>2.1479999999999997</c:v>
                </c:pt>
                <c:pt idx="2">
                  <c:v>3.1479999999999997</c:v>
                </c:pt>
                <c:pt idx="3">
                  <c:v>21.770999999999997</c:v>
                </c:pt>
              </c:numCache>
            </c:numRef>
          </c:val>
          <c:extLst>
            <c:ext xmlns:c16="http://schemas.microsoft.com/office/drawing/2014/chart" uri="{C3380CC4-5D6E-409C-BE32-E72D297353CC}">
              <c16:uniqueId val="{00000003-3D44-4F52-AC5A-CE3D2FC75829}"/>
            </c:ext>
          </c:extLst>
        </c:ser>
        <c:ser>
          <c:idx val="4"/>
          <c:order val="4"/>
          <c:tx>
            <c:strRef>
              <c:f>'[Chart in Microsoft Word]Chart 1  Components of populati'!$A$15</c:f>
              <c:strCache>
                <c:ptCount val="1"/>
                <c:pt idx="0">
                  <c:v>Net interprovincial migration </c:v>
                </c:pt>
              </c:strCache>
            </c:strRef>
          </c:tx>
          <c:spPr>
            <a:solidFill>
              <a:schemeClr val="accent5"/>
            </a:solidFill>
            <a:ln>
              <a:noFill/>
            </a:ln>
            <a:effectLst/>
          </c:spPr>
          <c:invertIfNegative val="0"/>
          <c:cat>
            <c:numRef>
              <c:f>'[Chart in Microsoft Word]Chart 1  Components of populati'!$B$10:$E$10</c:f>
              <c:numCache>
                <c:formatCode>General</c:formatCode>
                <c:ptCount val="4"/>
                <c:pt idx="0">
                  <c:v>2001</c:v>
                </c:pt>
                <c:pt idx="1">
                  <c:v>2010</c:v>
                </c:pt>
                <c:pt idx="2">
                  <c:v>2020</c:v>
                </c:pt>
                <c:pt idx="3">
                  <c:v>2024</c:v>
                </c:pt>
              </c:numCache>
            </c:numRef>
          </c:cat>
          <c:val>
            <c:numRef>
              <c:f>'[Chart in Microsoft Word]Chart 1  Components of populati'!$B$15:$E$15</c:f>
              <c:numCache>
                <c:formatCode>General</c:formatCode>
                <c:ptCount val="4"/>
                <c:pt idx="0">
                  <c:v>-7.9350000000000014</c:v>
                </c:pt>
                <c:pt idx="1">
                  <c:v>2.8009999999999997</c:v>
                </c:pt>
                <c:pt idx="2">
                  <c:v>6.527000000000001</c:v>
                </c:pt>
                <c:pt idx="3">
                  <c:v>5.7349999999999994</c:v>
                </c:pt>
              </c:numCache>
            </c:numRef>
          </c:val>
          <c:extLst>
            <c:ext xmlns:c16="http://schemas.microsoft.com/office/drawing/2014/chart" uri="{C3380CC4-5D6E-409C-BE32-E72D297353CC}">
              <c16:uniqueId val="{00000004-3D44-4F52-AC5A-CE3D2FC75829}"/>
            </c:ext>
          </c:extLst>
        </c:ser>
        <c:dLbls>
          <c:showLegendKey val="0"/>
          <c:showVal val="0"/>
          <c:showCatName val="0"/>
          <c:showSerName val="0"/>
          <c:showPercent val="0"/>
          <c:showBubbleSize val="0"/>
        </c:dLbls>
        <c:gapWidth val="182"/>
        <c:axId val="133072191"/>
        <c:axId val="133073151"/>
      </c:barChart>
      <c:catAx>
        <c:axId val="13307219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3073151"/>
        <c:crosses val="autoZero"/>
        <c:auto val="1"/>
        <c:lblAlgn val="ctr"/>
        <c:lblOffset val="100"/>
        <c:noMultiLvlLbl val="0"/>
      </c:catAx>
      <c:valAx>
        <c:axId val="133073151"/>
        <c:scaling>
          <c:orientation val="minMax"/>
          <c:max val="50"/>
          <c:min val="-1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3072191"/>
        <c:crosses val="autoZero"/>
        <c:crossBetween val="between"/>
      </c:valAx>
      <c:spPr>
        <a:noFill/>
        <a:ln>
          <a:noFill/>
        </a:ln>
        <a:effectLst/>
      </c:spPr>
    </c:plotArea>
    <c:legend>
      <c:legendPos val="b"/>
      <c:layout>
        <c:manualLayout>
          <c:xMode val="edge"/>
          <c:yMode val="edge"/>
          <c:x val="1.4062184534625479E-2"/>
          <c:y val="0.96374808502669329"/>
          <c:w val="0.96781583552055994"/>
          <c:h val="3.5641222867707087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'Chart 2-Imm dest Atlantic'!$A$3</c:f>
              <c:strCache>
                <c:ptCount val="1"/>
                <c:pt idx="0">
                  <c:v>Newfoundland and Labrador </c:v>
                </c:pt>
              </c:strCache>
            </c:strRef>
          </c:tx>
          <c:spPr>
            <a:solidFill>
              <a:schemeClr val="accent1"/>
            </a:solidFill>
            <a:ln>
              <a:noFill/>
            </a:ln>
            <a:effectLst/>
          </c:spPr>
          <c:invertIfNegative val="0"/>
          <c:cat>
            <c:numRef>
              <c:f>'Chart 2-Imm dest Atlantic'!$B$2:$Y$2</c:f>
              <c:numCache>
                <c:formatCode>General</c:formatCode>
                <c:ptCount val="24"/>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pt idx="19">
                  <c:v>2020</c:v>
                </c:pt>
                <c:pt idx="20">
                  <c:v>2021</c:v>
                </c:pt>
                <c:pt idx="21">
                  <c:v>2022</c:v>
                </c:pt>
                <c:pt idx="22">
                  <c:v>2023</c:v>
                </c:pt>
                <c:pt idx="23">
                  <c:v>2024</c:v>
                </c:pt>
              </c:numCache>
            </c:numRef>
          </c:cat>
          <c:val>
            <c:numRef>
              <c:f>'Chart 2-Imm dest Atlantic'!$B$3:$Y$3</c:f>
              <c:numCache>
                <c:formatCode>General</c:formatCode>
                <c:ptCount val="24"/>
                <c:pt idx="0">
                  <c:v>390</c:v>
                </c:pt>
                <c:pt idx="1">
                  <c:v>405</c:v>
                </c:pt>
                <c:pt idx="2">
                  <c:v>360</c:v>
                </c:pt>
                <c:pt idx="3">
                  <c:v>580</c:v>
                </c:pt>
                <c:pt idx="4">
                  <c:v>495</c:v>
                </c:pt>
                <c:pt idx="5">
                  <c:v>505</c:v>
                </c:pt>
                <c:pt idx="6">
                  <c:v>545</c:v>
                </c:pt>
                <c:pt idx="7">
                  <c:v>625</c:v>
                </c:pt>
                <c:pt idx="8">
                  <c:v>605</c:v>
                </c:pt>
                <c:pt idx="9">
                  <c:v>715</c:v>
                </c:pt>
                <c:pt idx="10">
                  <c:v>685</c:v>
                </c:pt>
                <c:pt idx="11">
                  <c:v>735</c:v>
                </c:pt>
                <c:pt idx="12">
                  <c:v>835</c:v>
                </c:pt>
                <c:pt idx="13">
                  <c:v>900</c:v>
                </c:pt>
                <c:pt idx="14">
                  <c:v>1120</c:v>
                </c:pt>
                <c:pt idx="15">
                  <c:v>1200</c:v>
                </c:pt>
                <c:pt idx="16">
                  <c:v>1185</c:v>
                </c:pt>
                <c:pt idx="17">
                  <c:v>1525</c:v>
                </c:pt>
                <c:pt idx="18">
                  <c:v>1855</c:v>
                </c:pt>
                <c:pt idx="19">
                  <c:v>900</c:v>
                </c:pt>
                <c:pt idx="20">
                  <c:v>2045</c:v>
                </c:pt>
                <c:pt idx="21">
                  <c:v>3495</c:v>
                </c:pt>
                <c:pt idx="22">
                  <c:v>5485</c:v>
                </c:pt>
                <c:pt idx="23">
                  <c:v>5810</c:v>
                </c:pt>
              </c:numCache>
            </c:numRef>
          </c:val>
          <c:extLst>
            <c:ext xmlns:c16="http://schemas.microsoft.com/office/drawing/2014/chart" uri="{C3380CC4-5D6E-409C-BE32-E72D297353CC}">
              <c16:uniqueId val="{00000000-8A70-4EA4-915C-2A4177D558EE}"/>
            </c:ext>
          </c:extLst>
        </c:ser>
        <c:ser>
          <c:idx val="1"/>
          <c:order val="1"/>
          <c:tx>
            <c:strRef>
              <c:f>'Chart 2-Imm dest Atlantic'!$A$4</c:f>
              <c:strCache>
                <c:ptCount val="1"/>
                <c:pt idx="0">
                  <c:v>Prince Edward Island </c:v>
                </c:pt>
              </c:strCache>
            </c:strRef>
          </c:tx>
          <c:spPr>
            <a:solidFill>
              <a:schemeClr val="accent2"/>
            </a:solidFill>
            <a:ln>
              <a:noFill/>
            </a:ln>
            <a:effectLst/>
          </c:spPr>
          <c:invertIfNegative val="0"/>
          <c:cat>
            <c:numRef>
              <c:f>'Chart 2-Imm dest Atlantic'!$B$2:$Y$2</c:f>
              <c:numCache>
                <c:formatCode>General</c:formatCode>
                <c:ptCount val="24"/>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pt idx="19">
                  <c:v>2020</c:v>
                </c:pt>
                <c:pt idx="20">
                  <c:v>2021</c:v>
                </c:pt>
                <c:pt idx="21">
                  <c:v>2022</c:v>
                </c:pt>
                <c:pt idx="22">
                  <c:v>2023</c:v>
                </c:pt>
                <c:pt idx="23">
                  <c:v>2024</c:v>
                </c:pt>
              </c:numCache>
            </c:numRef>
          </c:cat>
          <c:val>
            <c:numRef>
              <c:f>'Chart 2-Imm dest Atlantic'!$B$4:$Y$4</c:f>
              <c:numCache>
                <c:formatCode>General</c:formatCode>
                <c:ptCount val="24"/>
                <c:pt idx="0">
                  <c:v>135</c:v>
                </c:pt>
                <c:pt idx="1">
                  <c:v>110</c:v>
                </c:pt>
                <c:pt idx="2">
                  <c:v>155</c:v>
                </c:pt>
                <c:pt idx="3">
                  <c:v>310</c:v>
                </c:pt>
                <c:pt idx="4">
                  <c:v>330</c:v>
                </c:pt>
                <c:pt idx="5">
                  <c:v>565</c:v>
                </c:pt>
                <c:pt idx="6">
                  <c:v>990</c:v>
                </c:pt>
                <c:pt idx="7">
                  <c:v>1450</c:v>
                </c:pt>
                <c:pt idx="8">
                  <c:v>1760</c:v>
                </c:pt>
                <c:pt idx="9">
                  <c:v>2590</c:v>
                </c:pt>
                <c:pt idx="10">
                  <c:v>1740</c:v>
                </c:pt>
                <c:pt idx="11">
                  <c:v>1100</c:v>
                </c:pt>
                <c:pt idx="12">
                  <c:v>1000</c:v>
                </c:pt>
                <c:pt idx="13">
                  <c:v>1630</c:v>
                </c:pt>
                <c:pt idx="14">
                  <c:v>1190</c:v>
                </c:pt>
                <c:pt idx="15">
                  <c:v>2315</c:v>
                </c:pt>
                <c:pt idx="16">
                  <c:v>2345</c:v>
                </c:pt>
                <c:pt idx="17">
                  <c:v>2125</c:v>
                </c:pt>
                <c:pt idx="18">
                  <c:v>2445</c:v>
                </c:pt>
                <c:pt idx="19">
                  <c:v>1290</c:v>
                </c:pt>
                <c:pt idx="20">
                  <c:v>2615</c:v>
                </c:pt>
                <c:pt idx="21">
                  <c:v>2670</c:v>
                </c:pt>
                <c:pt idx="22">
                  <c:v>3620</c:v>
                </c:pt>
                <c:pt idx="23">
                  <c:v>3980</c:v>
                </c:pt>
              </c:numCache>
            </c:numRef>
          </c:val>
          <c:extLst>
            <c:ext xmlns:c16="http://schemas.microsoft.com/office/drawing/2014/chart" uri="{C3380CC4-5D6E-409C-BE32-E72D297353CC}">
              <c16:uniqueId val="{00000001-8A70-4EA4-915C-2A4177D558EE}"/>
            </c:ext>
          </c:extLst>
        </c:ser>
        <c:ser>
          <c:idx val="2"/>
          <c:order val="2"/>
          <c:tx>
            <c:strRef>
              <c:f>'Chart 2-Imm dest Atlantic'!$A$5</c:f>
              <c:strCache>
                <c:ptCount val="1"/>
                <c:pt idx="0">
                  <c:v>Nova Scotia </c:v>
                </c:pt>
              </c:strCache>
            </c:strRef>
          </c:tx>
          <c:spPr>
            <a:solidFill>
              <a:schemeClr val="accent3"/>
            </a:solidFill>
            <a:ln>
              <a:noFill/>
            </a:ln>
            <a:effectLst/>
          </c:spPr>
          <c:invertIfNegative val="0"/>
          <c:cat>
            <c:numRef>
              <c:f>'Chart 2-Imm dest Atlantic'!$B$2:$Y$2</c:f>
              <c:numCache>
                <c:formatCode>General</c:formatCode>
                <c:ptCount val="24"/>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pt idx="19">
                  <c:v>2020</c:v>
                </c:pt>
                <c:pt idx="20">
                  <c:v>2021</c:v>
                </c:pt>
                <c:pt idx="21">
                  <c:v>2022</c:v>
                </c:pt>
                <c:pt idx="22">
                  <c:v>2023</c:v>
                </c:pt>
                <c:pt idx="23">
                  <c:v>2024</c:v>
                </c:pt>
              </c:numCache>
            </c:numRef>
          </c:cat>
          <c:val>
            <c:numRef>
              <c:f>'Chart 2-Imm dest Atlantic'!$B$5:$Y$5</c:f>
              <c:numCache>
                <c:formatCode>General</c:formatCode>
                <c:ptCount val="24"/>
                <c:pt idx="0">
                  <c:v>1695</c:v>
                </c:pt>
                <c:pt idx="1">
                  <c:v>1420</c:v>
                </c:pt>
                <c:pt idx="2">
                  <c:v>1475</c:v>
                </c:pt>
                <c:pt idx="3">
                  <c:v>1770</c:v>
                </c:pt>
                <c:pt idx="4">
                  <c:v>1930</c:v>
                </c:pt>
                <c:pt idx="5">
                  <c:v>2585</c:v>
                </c:pt>
                <c:pt idx="6">
                  <c:v>2530</c:v>
                </c:pt>
                <c:pt idx="7">
                  <c:v>2650</c:v>
                </c:pt>
                <c:pt idx="8">
                  <c:v>2390</c:v>
                </c:pt>
                <c:pt idx="9">
                  <c:v>2395</c:v>
                </c:pt>
                <c:pt idx="10">
                  <c:v>2135</c:v>
                </c:pt>
                <c:pt idx="11">
                  <c:v>2335</c:v>
                </c:pt>
                <c:pt idx="12">
                  <c:v>2525</c:v>
                </c:pt>
                <c:pt idx="13">
                  <c:v>2670</c:v>
                </c:pt>
                <c:pt idx="14">
                  <c:v>3420</c:v>
                </c:pt>
                <c:pt idx="15">
                  <c:v>5510</c:v>
                </c:pt>
                <c:pt idx="16">
                  <c:v>4515</c:v>
                </c:pt>
                <c:pt idx="17">
                  <c:v>5985</c:v>
                </c:pt>
                <c:pt idx="18">
                  <c:v>7595</c:v>
                </c:pt>
                <c:pt idx="19">
                  <c:v>3520</c:v>
                </c:pt>
                <c:pt idx="20">
                  <c:v>9165</c:v>
                </c:pt>
                <c:pt idx="21">
                  <c:v>12660</c:v>
                </c:pt>
                <c:pt idx="22">
                  <c:v>11805</c:v>
                </c:pt>
                <c:pt idx="23">
                  <c:v>14235</c:v>
                </c:pt>
              </c:numCache>
            </c:numRef>
          </c:val>
          <c:extLst>
            <c:ext xmlns:c16="http://schemas.microsoft.com/office/drawing/2014/chart" uri="{C3380CC4-5D6E-409C-BE32-E72D297353CC}">
              <c16:uniqueId val="{00000002-8A70-4EA4-915C-2A4177D558EE}"/>
            </c:ext>
          </c:extLst>
        </c:ser>
        <c:ser>
          <c:idx val="3"/>
          <c:order val="3"/>
          <c:tx>
            <c:strRef>
              <c:f>'Chart 2-Imm dest Atlantic'!$A$6</c:f>
              <c:strCache>
                <c:ptCount val="1"/>
                <c:pt idx="0">
                  <c:v>New Brunswick</c:v>
                </c:pt>
              </c:strCache>
            </c:strRef>
          </c:tx>
          <c:spPr>
            <a:solidFill>
              <a:schemeClr val="accent4"/>
            </a:solidFill>
            <a:ln>
              <a:noFill/>
            </a:ln>
            <a:effectLst/>
          </c:spPr>
          <c:invertIfNegative val="0"/>
          <c:cat>
            <c:numRef>
              <c:f>'Chart 2-Imm dest Atlantic'!$B$2:$Y$2</c:f>
              <c:numCache>
                <c:formatCode>General</c:formatCode>
                <c:ptCount val="24"/>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pt idx="19">
                  <c:v>2020</c:v>
                </c:pt>
                <c:pt idx="20">
                  <c:v>2021</c:v>
                </c:pt>
                <c:pt idx="21">
                  <c:v>2022</c:v>
                </c:pt>
                <c:pt idx="22">
                  <c:v>2023</c:v>
                </c:pt>
                <c:pt idx="23">
                  <c:v>2024</c:v>
                </c:pt>
              </c:numCache>
            </c:numRef>
          </c:cat>
          <c:val>
            <c:numRef>
              <c:f>'Chart 2-Imm dest Atlantic'!$B$6:$Y$6</c:f>
              <c:numCache>
                <c:formatCode>General</c:formatCode>
                <c:ptCount val="24"/>
                <c:pt idx="0">
                  <c:v>795</c:v>
                </c:pt>
                <c:pt idx="1">
                  <c:v>705</c:v>
                </c:pt>
                <c:pt idx="2">
                  <c:v>665</c:v>
                </c:pt>
                <c:pt idx="3">
                  <c:v>795</c:v>
                </c:pt>
                <c:pt idx="4">
                  <c:v>1090</c:v>
                </c:pt>
                <c:pt idx="5">
                  <c:v>1645</c:v>
                </c:pt>
                <c:pt idx="6">
                  <c:v>1640</c:v>
                </c:pt>
                <c:pt idx="7">
                  <c:v>1855</c:v>
                </c:pt>
                <c:pt idx="8">
                  <c:v>1915</c:v>
                </c:pt>
                <c:pt idx="9">
                  <c:v>2125</c:v>
                </c:pt>
                <c:pt idx="10">
                  <c:v>1965</c:v>
                </c:pt>
                <c:pt idx="11">
                  <c:v>2210</c:v>
                </c:pt>
                <c:pt idx="12">
                  <c:v>2020</c:v>
                </c:pt>
                <c:pt idx="13">
                  <c:v>2835</c:v>
                </c:pt>
                <c:pt idx="14">
                  <c:v>2580</c:v>
                </c:pt>
                <c:pt idx="15">
                  <c:v>4715</c:v>
                </c:pt>
                <c:pt idx="16">
                  <c:v>3660</c:v>
                </c:pt>
                <c:pt idx="17">
                  <c:v>4610</c:v>
                </c:pt>
                <c:pt idx="18">
                  <c:v>6005</c:v>
                </c:pt>
                <c:pt idx="19">
                  <c:v>2890</c:v>
                </c:pt>
                <c:pt idx="20">
                  <c:v>5315</c:v>
                </c:pt>
                <c:pt idx="21">
                  <c:v>10230</c:v>
                </c:pt>
                <c:pt idx="22">
                  <c:v>11455</c:v>
                </c:pt>
                <c:pt idx="23">
                  <c:v>15495</c:v>
                </c:pt>
              </c:numCache>
            </c:numRef>
          </c:val>
          <c:extLst>
            <c:ext xmlns:c16="http://schemas.microsoft.com/office/drawing/2014/chart" uri="{C3380CC4-5D6E-409C-BE32-E72D297353CC}">
              <c16:uniqueId val="{00000003-8A70-4EA4-915C-2A4177D558EE}"/>
            </c:ext>
          </c:extLst>
        </c:ser>
        <c:dLbls>
          <c:showLegendKey val="0"/>
          <c:showVal val="0"/>
          <c:showCatName val="0"/>
          <c:showSerName val="0"/>
          <c:showPercent val="0"/>
          <c:showBubbleSize val="0"/>
        </c:dLbls>
        <c:gapWidth val="219"/>
        <c:overlap val="-27"/>
        <c:axId val="1567416976"/>
        <c:axId val="1567424176"/>
      </c:barChart>
      <c:lineChart>
        <c:grouping val="standard"/>
        <c:varyColors val="0"/>
        <c:ser>
          <c:idx val="4"/>
          <c:order val="4"/>
          <c:tx>
            <c:strRef>
              <c:f>'Chart 2-Imm dest Atlantic'!$A$7</c:f>
              <c:strCache>
                <c:ptCount val="1"/>
                <c:pt idx="0">
                  <c:v>Atlantic Canada</c:v>
                </c:pt>
              </c:strCache>
            </c:strRef>
          </c:tx>
          <c:spPr>
            <a:ln w="28575" cap="rnd">
              <a:solidFill>
                <a:schemeClr val="accent5"/>
              </a:solidFill>
              <a:round/>
            </a:ln>
            <a:effectLst/>
          </c:spPr>
          <c:marker>
            <c:symbol val="none"/>
          </c:marker>
          <c:cat>
            <c:numRef>
              <c:f>'Chart 2-Imm dest Atlantic'!$B$2:$Y$2</c:f>
              <c:numCache>
                <c:formatCode>General</c:formatCode>
                <c:ptCount val="24"/>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pt idx="19">
                  <c:v>2020</c:v>
                </c:pt>
                <c:pt idx="20">
                  <c:v>2021</c:v>
                </c:pt>
                <c:pt idx="21">
                  <c:v>2022</c:v>
                </c:pt>
                <c:pt idx="22">
                  <c:v>2023</c:v>
                </c:pt>
                <c:pt idx="23">
                  <c:v>2024</c:v>
                </c:pt>
              </c:numCache>
            </c:numRef>
          </c:cat>
          <c:val>
            <c:numRef>
              <c:f>'Chart 2-Imm dest Atlantic'!$B$7:$Y$7</c:f>
              <c:numCache>
                <c:formatCode>General</c:formatCode>
                <c:ptCount val="24"/>
                <c:pt idx="0">
                  <c:v>5016</c:v>
                </c:pt>
                <c:pt idx="1">
                  <c:v>4642</c:v>
                </c:pt>
                <c:pt idx="2">
                  <c:v>4658</c:v>
                </c:pt>
                <c:pt idx="3">
                  <c:v>5459</c:v>
                </c:pt>
                <c:pt idx="4">
                  <c:v>5850</c:v>
                </c:pt>
                <c:pt idx="5">
                  <c:v>7306</c:v>
                </c:pt>
                <c:pt idx="6">
                  <c:v>7712</c:v>
                </c:pt>
                <c:pt idx="7">
                  <c:v>8588</c:v>
                </c:pt>
                <c:pt idx="8">
                  <c:v>8679</c:v>
                </c:pt>
                <c:pt idx="9">
                  <c:v>9835</c:v>
                </c:pt>
                <c:pt idx="10">
                  <c:v>8536</c:v>
                </c:pt>
                <c:pt idx="11">
                  <c:v>8392</c:v>
                </c:pt>
                <c:pt idx="12">
                  <c:v>8393</c:v>
                </c:pt>
                <c:pt idx="13">
                  <c:v>10049</c:v>
                </c:pt>
                <c:pt idx="14">
                  <c:v>10325</c:v>
                </c:pt>
                <c:pt idx="15">
                  <c:v>15756</c:v>
                </c:pt>
                <c:pt idx="16">
                  <c:v>13722</c:v>
                </c:pt>
                <c:pt idx="17">
                  <c:v>16263</c:v>
                </c:pt>
                <c:pt idx="18">
                  <c:v>19919</c:v>
                </c:pt>
                <c:pt idx="19">
                  <c:v>10620</c:v>
                </c:pt>
                <c:pt idx="20">
                  <c:v>21161</c:v>
                </c:pt>
                <c:pt idx="21">
                  <c:v>31077</c:v>
                </c:pt>
                <c:pt idx="22">
                  <c:v>34388</c:v>
                </c:pt>
                <c:pt idx="23">
                  <c:v>41544</c:v>
                </c:pt>
              </c:numCache>
            </c:numRef>
          </c:val>
          <c:smooth val="0"/>
          <c:extLst>
            <c:ext xmlns:c16="http://schemas.microsoft.com/office/drawing/2014/chart" uri="{C3380CC4-5D6E-409C-BE32-E72D297353CC}">
              <c16:uniqueId val="{00000004-8A70-4EA4-915C-2A4177D558EE}"/>
            </c:ext>
          </c:extLst>
        </c:ser>
        <c:dLbls>
          <c:showLegendKey val="0"/>
          <c:showVal val="0"/>
          <c:showCatName val="0"/>
          <c:showSerName val="0"/>
          <c:showPercent val="0"/>
          <c:showBubbleSize val="0"/>
        </c:dLbls>
        <c:marker val="1"/>
        <c:smooth val="0"/>
        <c:axId val="1567416976"/>
        <c:axId val="1567424176"/>
      </c:lineChart>
      <c:catAx>
        <c:axId val="15674169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67424176"/>
        <c:crosses val="autoZero"/>
        <c:auto val="1"/>
        <c:lblAlgn val="ctr"/>
        <c:lblOffset val="100"/>
        <c:noMultiLvlLbl val="0"/>
      </c:catAx>
      <c:valAx>
        <c:axId val="15674241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67416976"/>
        <c:crosses val="autoZero"/>
        <c:crossBetween val="between"/>
      </c:valAx>
      <c:spPr>
        <a:noFill/>
        <a:ln>
          <a:noFill/>
        </a:ln>
        <a:effectLst/>
      </c:spPr>
    </c:plotArea>
    <c:legend>
      <c:legendPos val="b"/>
      <c:layout>
        <c:manualLayout>
          <c:xMode val="edge"/>
          <c:yMode val="edge"/>
          <c:x val="6.4904274353093276E-3"/>
          <c:y val="0.89423738385114471"/>
          <c:w val="0.98902114713138334"/>
          <c:h val="7.9006857578582945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'Chart3-Imm-for-AC-by-ImmCategor'!$B$4</c:f>
              <c:strCache>
                <c:ptCount val="1"/>
                <c:pt idx="0">
                  <c:v>Economic </c:v>
                </c:pt>
              </c:strCache>
            </c:strRef>
          </c:tx>
          <c:spPr>
            <a:ln w="28575" cap="rnd">
              <a:solidFill>
                <a:schemeClr val="accent1"/>
              </a:solidFill>
              <a:round/>
            </a:ln>
            <a:effectLst/>
          </c:spPr>
          <c:marker>
            <c:symbol val="none"/>
          </c:marker>
          <c:cat>
            <c:numRef>
              <c:f>'Chart3-Imm-for-AC-by-ImmCategor'!$C$3:$Z$3</c:f>
              <c:numCache>
                <c:formatCode>General</c:formatCode>
                <c:ptCount val="24"/>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pt idx="19">
                  <c:v>2020</c:v>
                </c:pt>
                <c:pt idx="20">
                  <c:v>2021</c:v>
                </c:pt>
                <c:pt idx="21">
                  <c:v>2022</c:v>
                </c:pt>
                <c:pt idx="22">
                  <c:v>2023</c:v>
                </c:pt>
                <c:pt idx="23">
                  <c:v>2024</c:v>
                </c:pt>
              </c:numCache>
            </c:numRef>
          </c:cat>
          <c:val>
            <c:numRef>
              <c:f>'Chart3-Imm-for-AC-by-ImmCategor'!$C$4:$Z$4</c:f>
              <c:numCache>
                <c:formatCode>General</c:formatCode>
                <c:ptCount val="24"/>
                <c:pt idx="0">
                  <c:v>1560</c:v>
                </c:pt>
                <c:pt idx="1">
                  <c:v>1345</c:v>
                </c:pt>
                <c:pt idx="2">
                  <c:v>1250</c:v>
                </c:pt>
                <c:pt idx="3">
                  <c:v>1895</c:v>
                </c:pt>
                <c:pt idx="4">
                  <c:v>2340</c:v>
                </c:pt>
                <c:pt idx="5">
                  <c:v>3660</c:v>
                </c:pt>
                <c:pt idx="6">
                  <c:v>4050</c:v>
                </c:pt>
                <c:pt idx="7">
                  <c:v>4795</c:v>
                </c:pt>
                <c:pt idx="8">
                  <c:v>5080</c:v>
                </c:pt>
                <c:pt idx="9">
                  <c:v>6305</c:v>
                </c:pt>
                <c:pt idx="10">
                  <c:v>4890</c:v>
                </c:pt>
                <c:pt idx="11">
                  <c:v>4890</c:v>
                </c:pt>
                <c:pt idx="12">
                  <c:v>4600</c:v>
                </c:pt>
                <c:pt idx="13">
                  <c:v>6440</c:v>
                </c:pt>
                <c:pt idx="14">
                  <c:v>6205</c:v>
                </c:pt>
                <c:pt idx="15">
                  <c:v>8645</c:v>
                </c:pt>
                <c:pt idx="16">
                  <c:v>9035</c:v>
                </c:pt>
                <c:pt idx="17">
                  <c:v>11375</c:v>
                </c:pt>
                <c:pt idx="18">
                  <c:v>14360</c:v>
                </c:pt>
                <c:pt idx="19">
                  <c:v>6870</c:v>
                </c:pt>
                <c:pt idx="20">
                  <c:v>15825</c:v>
                </c:pt>
                <c:pt idx="21">
                  <c:v>23325</c:v>
                </c:pt>
                <c:pt idx="22">
                  <c:v>25780</c:v>
                </c:pt>
                <c:pt idx="23">
                  <c:v>33580</c:v>
                </c:pt>
              </c:numCache>
            </c:numRef>
          </c:val>
          <c:smooth val="0"/>
          <c:extLst>
            <c:ext xmlns:c16="http://schemas.microsoft.com/office/drawing/2014/chart" uri="{C3380CC4-5D6E-409C-BE32-E72D297353CC}">
              <c16:uniqueId val="{00000000-E5D6-44F5-AFF3-7DEC7CFAB42B}"/>
            </c:ext>
          </c:extLst>
        </c:ser>
        <c:ser>
          <c:idx val="1"/>
          <c:order val="1"/>
          <c:tx>
            <c:strRef>
              <c:f>'Chart3-Imm-for-AC-by-ImmCategor'!$B$5</c:f>
              <c:strCache>
                <c:ptCount val="1"/>
                <c:pt idx="0">
                  <c:v>Sponsored Family </c:v>
                </c:pt>
              </c:strCache>
            </c:strRef>
          </c:tx>
          <c:spPr>
            <a:ln w="28575" cap="rnd">
              <a:solidFill>
                <a:schemeClr val="accent2"/>
              </a:solidFill>
              <a:round/>
            </a:ln>
            <a:effectLst/>
          </c:spPr>
          <c:marker>
            <c:symbol val="none"/>
          </c:marker>
          <c:cat>
            <c:numRef>
              <c:f>'Chart3-Imm-for-AC-by-ImmCategor'!$C$3:$Z$3</c:f>
              <c:numCache>
                <c:formatCode>General</c:formatCode>
                <c:ptCount val="24"/>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pt idx="19">
                  <c:v>2020</c:v>
                </c:pt>
                <c:pt idx="20">
                  <c:v>2021</c:v>
                </c:pt>
                <c:pt idx="21">
                  <c:v>2022</c:v>
                </c:pt>
                <c:pt idx="22">
                  <c:v>2023</c:v>
                </c:pt>
                <c:pt idx="23">
                  <c:v>2024</c:v>
                </c:pt>
              </c:numCache>
            </c:numRef>
          </c:cat>
          <c:val>
            <c:numRef>
              <c:f>'Chart3-Imm-for-AC-by-ImmCategor'!$C$5:$Z$5</c:f>
              <c:numCache>
                <c:formatCode>General</c:formatCode>
                <c:ptCount val="24"/>
                <c:pt idx="0">
                  <c:v>750</c:v>
                </c:pt>
                <c:pt idx="1">
                  <c:v>725</c:v>
                </c:pt>
                <c:pt idx="2">
                  <c:v>870</c:v>
                </c:pt>
                <c:pt idx="3">
                  <c:v>935</c:v>
                </c:pt>
                <c:pt idx="4">
                  <c:v>880</c:v>
                </c:pt>
                <c:pt idx="5">
                  <c:v>970</c:v>
                </c:pt>
                <c:pt idx="6">
                  <c:v>890</c:v>
                </c:pt>
                <c:pt idx="7">
                  <c:v>1040</c:v>
                </c:pt>
                <c:pt idx="8">
                  <c:v>955</c:v>
                </c:pt>
                <c:pt idx="9">
                  <c:v>835</c:v>
                </c:pt>
                <c:pt idx="10">
                  <c:v>925</c:v>
                </c:pt>
                <c:pt idx="11">
                  <c:v>915</c:v>
                </c:pt>
                <c:pt idx="12">
                  <c:v>1220</c:v>
                </c:pt>
                <c:pt idx="13">
                  <c:v>1000</c:v>
                </c:pt>
                <c:pt idx="14">
                  <c:v>975</c:v>
                </c:pt>
                <c:pt idx="15">
                  <c:v>1265</c:v>
                </c:pt>
                <c:pt idx="16">
                  <c:v>1335</c:v>
                </c:pt>
                <c:pt idx="17">
                  <c:v>1440</c:v>
                </c:pt>
                <c:pt idx="18">
                  <c:v>1690</c:v>
                </c:pt>
                <c:pt idx="19">
                  <c:v>950</c:v>
                </c:pt>
                <c:pt idx="20">
                  <c:v>1450</c:v>
                </c:pt>
                <c:pt idx="21">
                  <c:v>1990</c:v>
                </c:pt>
                <c:pt idx="22">
                  <c:v>2240</c:v>
                </c:pt>
                <c:pt idx="23">
                  <c:v>2525</c:v>
                </c:pt>
              </c:numCache>
            </c:numRef>
          </c:val>
          <c:smooth val="0"/>
          <c:extLst>
            <c:ext xmlns:c16="http://schemas.microsoft.com/office/drawing/2014/chart" uri="{C3380CC4-5D6E-409C-BE32-E72D297353CC}">
              <c16:uniqueId val="{00000001-E5D6-44F5-AFF3-7DEC7CFAB42B}"/>
            </c:ext>
          </c:extLst>
        </c:ser>
        <c:ser>
          <c:idx val="2"/>
          <c:order val="2"/>
          <c:tx>
            <c:strRef>
              <c:f>'Chart3-Imm-for-AC-by-ImmCategor'!$B$6</c:f>
              <c:strCache>
                <c:ptCount val="1"/>
                <c:pt idx="0">
                  <c:v>Resettled Refugee &amp; Protected Person in Canada </c:v>
                </c:pt>
              </c:strCache>
            </c:strRef>
          </c:tx>
          <c:spPr>
            <a:ln w="28575" cap="rnd">
              <a:solidFill>
                <a:schemeClr val="accent3"/>
              </a:solidFill>
              <a:round/>
            </a:ln>
            <a:effectLst/>
          </c:spPr>
          <c:marker>
            <c:symbol val="none"/>
          </c:marker>
          <c:cat>
            <c:numRef>
              <c:f>'Chart3-Imm-for-AC-by-ImmCategor'!$C$3:$Z$3</c:f>
              <c:numCache>
                <c:formatCode>General</c:formatCode>
                <c:ptCount val="24"/>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pt idx="19">
                  <c:v>2020</c:v>
                </c:pt>
                <c:pt idx="20">
                  <c:v>2021</c:v>
                </c:pt>
                <c:pt idx="21">
                  <c:v>2022</c:v>
                </c:pt>
                <c:pt idx="22">
                  <c:v>2023</c:v>
                </c:pt>
                <c:pt idx="23">
                  <c:v>2024</c:v>
                </c:pt>
              </c:numCache>
            </c:numRef>
          </c:cat>
          <c:val>
            <c:numRef>
              <c:f>'Chart3-Imm-for-AC-by-ImmCategor'!$C$6:$Z$6</c:f>
              <c:numCache>
                <c:formatCode>General</c:formatCode>
                <c:ptCount val="24"/>
                <c:pt idx="0">
                  <c:v>705</c:v>
                </c:pt>
                <c:pt idx="1">
                  <c:v>565</c:v>
                </c:pt>
                <c:pt idx="2">
                  <c:v>510</c:v>
                </c:pt>
                <c:pt idx="3">
                  <c:v>570</c:v>
                </c:pt>
                <c:pt idx="4">
                  <c:v>600</c:v>
                </c:pt>
                <c:pt idx="5">
                  <c:v>600</c:v>
                </c:pt>
                <c:pt idx="6">
                  <c:v>615</c:v>
                </c:pt>
                <c:pt idx="7">
                  <c:v>565</c:v>
                </c:pt>
                <c:pt idx="8">
                  <c:v>520</c:v>
                </c:pt>
                <c:pt idx="9">
                  <c:v>590</c:v>
                </c:pt>
                <c:pt idx="10">
                  <c:v>630</c:v>
                </c:pt>
                <c:pt idx="11">
                  <c:v>505</c:v>
                </c:pt>
                <c:pt idx="12">
                  <c:v>530</c:v>
                </c:pt>
                <c:pt idx="13">
                  <c:v>660</c:v>
                </c:pt>
                <c:pt idx="14">
                  <c:v>1095</c:v>
                </c:pt>
                <c:pt idx="15">
                  <c:v>3790</c:v>
                </c:pt>
                <c:pt idx="16">
                  <c:v>1315</c:v>
                </c:pt>
                <c:pt idx="17">
                  <c:v>1395</c:v>
                </c:pt>
                <c:pt idx="18">
                  <c:v>1795</c:v>
                </c:pt>
                <c:pt idx="19">
                  <c:v>750</c:v>
                </c:pt>
                <c:pt idx="20">
                  <c:v>1720</c:v>
                </c:pt>
                <c:pt idx="21">
                  <c:v>3630</c:v>
                </c:pt>
                <c:pt idx="22">
                  <c:v>4160</c:v>
                </c:pt>
                <c:pt idx="23">
                  <c:v>3025</c:v>
                </c:pt>
              </c:numCache>
            </c:numRef>
          </c:val>
          <c:smooth val="0"/>
          <c:extLst>
            <c:ext xmlns:c16="http://schemas.microsoft.com/office/drawing/2014/chart" uri="{C3380CC4-5D6E-409C-BE32-E72D297353CC}">
              <c16:uniqueId val="{00000002-E5D6-44F5-AFF3-7DEC7CFAB42B}"/>
            </c:ext>
          </c:extLst>
        </c:ser>
        <c:ser>
          <c:idx val="3"/>
          <c:order val="3"/>
          <c:tx>
            <c:strRef>
              <c:f>'Chart3-Imm-for-AC-by-ImmCategor'!$B$7</c:f>
              <c:strCache>
                <c:ptCount val="1"/>
                <c:pt idx="0">
                  <c:v>All Other Immigrants</c:v>
                </c:pt>
              </c:strCache>
            </c:strRef>
          </c:tx>
          <c:spPr>
            <a:ln w="28575" cap="rnd">
              <a:solidFill>
                <a:schemeClr val="accent4"/>
              </a:solidFill>
              <a:round/>
            </a:ln>
            <a:effectLst/>
          </c:spPr>
          <c:marker>
            <c:symbol val="none"/>
          </c:marker>
          <c:cat>
            <c:numRef>
              <c:f>'Chart3-Imm-for-AC-by-ImmCategor'!$C$3:$Z$3</c:f>
              <c:numCache>
                <c:formatCode>General</c:formatCode>
                <c:ptCount val="24"/>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pt idx="19">
                  <c:v>2020</c:v>
                </c:pt>
                <c:pt idx="20">
                  <c:v>2021</c:v>
                </c:pt>
                <c:pt idx="21">
                  <c:v>2022</c:v>
                </c:pt>
                <c:pt idx="22">
                  <c:v>2023</c:v>
                </c:pt>
                <c:pt idx="23">
                  <c:v>2024</c:v>
                </c:pt>
              </c:numCache>
            </c:numRef>
          </c:cat>
          <c:val>
            <c:numRef>
              <c:f>'Chart3-Imm-for-AC-by-ImmCategor'!$C$7:$Z$7</c:f>
              <c:numCache>
                <c:formatCode>General</c:formatCode>
                <c:ptCount val="24"/>
                <c:pt idx="0">
                  <c:v>0</c:v>
                </c:pt>
                <c:pt idx="1">
                  <c:v>0</c:v>
                </c:pt>
                <c:pt idx="2">
                  <c:v>30</c:v>
                </c:pt>
                <c:pt idx="3">
                  <c:v>50</c:v>
                </c:pt>
                <c:pt idx="4">
                  <c:v>80</c:v>
                </c:pt>
                <c:pt idx="5">
                  <c:v>115</c:v>
                </c:pt>
                <c:pt idx="6">
                  <c:v>160</c:v>
                </c:pt>
                <c:pt idx="7">
                  <c:v>150</c:v>
                </c:pt>
                <c:pt idx="8">
                  <c:v>120</c:v>
                </c:pt>
                <c:pt idx="9">
                  <c:v>90</c:v>
                </c:pt>
                <c:pt idx="10">
                  <c:v>110</c:v>
                </c:pt>
                <c:pt idx="11">
                  <c:v>65</c:v>
                </c:pt>
                <c:pt idx="12">
                  <c:v>25</c:v>
                </c:pt>
                <c:pt idx="13">
                  <c:v>10</c:v>
                </c:pt>
                <c:pt idx="14">
                  <c:v>45</c:v>
                </c:pt>
                <c:pt idx="15">
                  <c:v>35</c:v>
                </c:pt>
                <c:pt idx="16">
                  <c:v>15</c:v>
                </c:pt>
                <c:pt idx="17">
                  <c:v>25</c:v>
                </c:pt>
                <c:pt idx="18">
                  <c:v>50</c:v>
                </c:pt>
                <c:pt idx="19">
                  <c:v>30</c:v>
                </c:pt>
                <c:pt idx="20">
                  <c:v>135</c:v>
                </c:pt>
                <c:pt idx="21">
                  <c:v>100</c:v>
                </c:pt>
                <c:pt idx="22">
                  <c:v>185</c:v>
                </c:pt>
                <c:pt idx="23">
                  <c:v>380</c:v>
                </c:pt>
              </c:numCache>
            </c:numRef>
          </c:val>
          <c:smooth val="0"/>
          <c:extLst>
            <c:ext xmlns:c16="http://schemas.microsoft.com/office/drawing/2014/chart" uri="{C3380CC4-5D6E-409C-BE32-E72D297353CC}">
              <c16:uniqueId val="{00000003-E5D6-44F5-AFF3-7DEC7CFAB42B}"/>
            </c:ext>
          </c:extLst>
        </c:ser>
        <c:dLbls>
          <c:showLegendKey val="0"/>
          <c:showVal val="0"/>
          <c:showCatName val="0"/>
          <c:showSerName val="0"/>
          <c:showPercent val="0"/>
          <c:showBubbleSize val="0"/>
        </c:dLbls>
        <c:smooth val="0"/>
        <c:axId val="257453471"/>
        <c:axId val="257452031"/>
      </c:lineChart>
      <c:catAx>
        <c:axId val="2574534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57452031"/>
        <c:crosses val="autoZero"/>
        <c:auto val="1"/>
        <c:lblAlgn val="ctr"/>
        <c:lblOffset val="100"/>
        <c:noMultiLvlLbl val="0"/>
      </c:catAx>
      <c:valAx>
        <c:axId val="25745203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57453471"/>
        <c:crosses val="autoZero"/>
        <c:crossBetween val="between"/>
      </c:valAx>
      <c:spPr>
        <a:noFill/>
        <a:ln>
          <a:noFill/>
        </a:ln>
        <a:effectLst/>
      </c:spPr>
    </c:plotArea>
    <c:legend>
      <c:legendPos val="b"/>
      <c:layout>
        <c:manualLayout>
          <c:xMode val="edge"/>
          <c:yMode val="edge"/>
          <c:x val="1.0554461942257218E-2"/>
          <c:y val="0.89513150891103643"/>
          <c:w val="0.97055774278215223"/>
          <c:h val="7.7090713311185749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CA" dirty="0"/>
              <a:t>Retention rates</a:t>
            </a:r>
            <a:r>
              <a:rPr lang="en-CA" baseline="0" dirty="0"/>
              <a:t> in Atlantic Canada (2013 entry)</a:t>
            </a:r>
            <a:endParaRPr lang="en-CA"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CA"/>
        </a:p>
      </c:txPr>
    </c:title>
    <c:autoTitleDeleted val="0"/>
    <c:plotArea>
      <c:layout/>
      <c:lineChart>
        <c:grouping val="standard"/>
        <c:varyColors val="0"/>
        <c:ser>
          <c:idx val="0"/>
          <c:order val="0"/>
          <c:tx>
            <c:strRef>
              <c:f>'TR ATLANTIC 2013'!$C$56</c:f>
              <c:strCache>
                <c:ptCount val="1"/>
                <c:pt idx="0">
                  <c:v>Temporary Residents</c:v>
                </c:pt>
              </c:strCache>
            </c:strRef>
          </c:tx>
          <c:spPr>
            <a:ln w="28575" cap="rnd">
              <a:solidFill>
                <a:schemeClr val="accent1"/>
              </a:solidFill>
              <a:round/>
            </a:ln>
            <a:effectLst/>
          </c:spPr>
          <c:marker>
            <c:symbol val="none"/>
          </c:marker>
          <c:cat>
            <c:numRef>
              <c:f>'TR ATLANTIC 2013'!$D$55:$M$55</c:f>
              <c:numCache>
                <c:formatCode>General</c:formatCode>
                <c:ptCount val="10"/>
                <c:pt idx="0">
                  <c:v>2014</c:v>
                </c:pt>
                <c:pt idx="1">
                  <c:v>2015</c:v>
                </c:pt>
                <c:pt idx="2">
                  <c:v>2016</c:v>
                </c:pt>
                <c:pt idx="3">
                  <c:v>2017</c:v>
                </c:pt>
                <c:pt idx="4">
                  <c:v>2018</c:v>
                </c:pt>
                <c:pt idx="5">
                  <c:v>2019</c:v>
                </c:pt>
                <c:pt idx="6">
                  <c:v>2020</c:v>
                </c:pt>
                <c:pt idx="7">
                  <c:v>2021</c:v>
                </c:pt>
                <c:pt idx="8">
                  <c:v>2022</c:v>
                </c:pt>
                <c:pt idx="9">
                  <c:v>2023</c:v>
                </c:pt>
              </c:numCache>
            </c:numRef>
          </c:cat>
          <c:val>
            <c:numRef>
              <c:f>'TR ATLANTIC 2013'!$D$56:$M$56</c:f>
              <c:numCache>
                <c:formatCode>0.0</c:formatCode>
                <c:ptCount val="10"/>
                <c:pt idx="0">
                  <c:v>75.903614457831324</c:v>
                </c:pt>
                <c:pt idx="1">
                  <c:v>70.048309178743963</c:v>
                </c:pt>
                <c:pt idx="2">
                  <c:v>65.206812652068123</c:v>
                </c:pt>
                <c:pt idx="3">
                  <c:v>62.009803921568633</c:v>
                </c:pt>
                <c:pt idx="4">
                  <c:v>59.85221674876847</c:v>
                </c:pt>
                <c:pt idx="5">
                  <c:v>59.553349875930522</c:v>
                </c:pt>
                <c:pt idx="6">
                  <c:v>59.2964824120603</c:v>
                </c:pt>
                <c:pt idx="7">
                  <c:v>57.5</c:v>
                </c:pt>
                <c:pt idx="8">
                  <c:v>57.286432160804019</c:v>
                </c:pt>
                <c:pt idx="9">
                  <c:v>56.598984771573605</c:v>
                </c:pt>
              </c:numCache>
            </c:numRef>
          </c:val>
          <c:smooth val="0"/>
          <c:extLst>
            <c:ext xmlns:c16="http://schemas.microsoft.com/office/drawing/2014/chart" uri="{C3380CC4-5D6E-409C-BE32-E72D297353CC}">
              <c16:uniqueId val="{00000000-1C9C-414A-B03B-B91D3C6EF717}"/>
            </c:ext>
          </c:extLst>
        </c:ser>
        <c:ser>
          <c:idx val="1"/>
          <c:order val="1"/>
          <c:tx>
            <c:strRef>
              <c:f>'TR ATLANTIC 2013'!$C$57</c:f>
              <c:strCache>
                <c:ptCount val="1"/>
                <c:pt idx="0">
                  <c:v>Permanent Residents</c:v>
                </c:pt>
              </c:strCache>
            </c:strRef>
          </c:tx>
          <c:spPr>
            <a:ln w="28575" cap="rnd">
              <a:solidFill>
                <a:schemeClr val="accent2"/>
              </a:solidFill>
              <a:round/>
            </a:ln>
            <a:effectLst/>
          </c:spPr>
          <c:marker>
            <c:symbol val="none"/>
          </c:marker>
          <c:cat>
            <c:numRef>
              <c:f>'TR ATLANTIC 2013'!$D$55:$M$55</c:f>
              <c:numCache>
                <c:formatCode>General</c:formatCode>
                <c:ptCount val="10"/>
                <c:pt idx="0">
                  <c:v>2014</c:v>
                </c:pt>
                <c:pt idx="1">
                  <c:v>2015</c:v>
                </c:pt>
                <c:pt idx="2">
                  <c:v>2016</c:v>
                </c:pt>
                <c:pt idx="3">
                  <c:v>2017</c:v>
                </c:pt>
                <c:pt idx="4">
                  <c:v>2018</c:v>
                </c:pt>
                <c:pt idx="5">
                  <c:v>2019</c:v>
                </c:pt>
                <c:pt idx="6">
                  <c:v>2020</c:v>
                </c:pt>
                <c:pt idx="7">
                  <c:v>2021</c:v>
                </c:pt>
                <c:pt idx="8">
                  <c:v>2022</c:v>
                </c:pt>
                <c:pt idx="9">
                  <c:v>2023</c:v>
                </c:pt>
              </c:numCache>
            </c:numRef>
          </c:cat>
          <c:val>
            <c:numRef>
              <c:f>'TR ATLANTIC 2013'!$D$57:$M$57</c:f>
              <c:numCache>
                <c:formatCode>General</c:formatCode>
                <c:ptCount val="10"/>
                <c:pt idx="0">
                  <c:v>74.008810572687224</c:v>
                </c:pt>
                <c:pt idx="1">
                  <c:v>65.89958158995816</c:v>
                </c:pt>
                <c:pt idx="2">
                  <c:v>58.98989898989899</c:v>
                </c:pt>
                <c:pt idx="3">
                  <c:v>54.761904761904759</c:v>
                </c:pt>
                <c:pt idx="4">
                  <c:v>50.965250965250966</c:v>
                </c:pt>
                <c:pt idx="5">
                  <c:v>49.343339587242028</c:v>
                </c:pt>
                <c:pt idx="6">
                  <c:v>48.434622467771639</c:v>
                </c:pt>
                <c:pt idx="7">
                  <c:v>47.905282331511842</c:v>
                </c:pt>
                <c:pt idx="8">
                  <c:v>46.607142857142861</c:v>
                </c:pt>
                <c:pt idx="9">
                  <c:v>46.371681415929203</c:v>
                </c:pt>
              </c:numCache>
            </c:numRef>
          </c:val>
          <c:smooth val="0"/>
          <c:extLst>
            <c:ext xmlns:c16="http://schemas.microsoft.com/office/drawing/2014/chart" uri="{C3380CC4-5D6E-409C-BE32-E72D297353CC}">
              <c16:uniqueId val="{00000001-1C9C-414A-B03B-B91D3C6EF717}"/>
            </c:ext>
          </c:extLst>
        </c:ser>
        <c:dLbls>
          <c:showLegendKey val="0"/>
          <c:showVal val="0"/>
          <c:showCatName val="0"/>
          <c:showSerName val="0"/>
          <c:showPercent val="0"/>
          <c:showBubbleSize val="0"/>
        </c:dLbls>
        <c:smooth val="0"/>
        <c:axId val="288591760"/>
        <c:axId val="288601360"/>
      </c:lineChart>
      <c:catAx>
        <c:axId val="2885917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88601360"/>
        <c:crosses val="autoZero"/>
        <c:auto val="1"/>
        <c:lblAlgn val="ctr"/>
        <c:lblOffset val="100"/>
        <c:noMultiLvlLbl val="0"/>
      </c:catAx>
      <c:valAx>
        <c:axId val="288601360"/>
        <c:scaling>
          <c:orientation val="minMax"/>
          <c:min val="40"/>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885917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Retention Rates by Class, Atlantic Canada</a:t>
            </a:r>
          </a:p>
          <a:p>
            <a:pPr>
              <a:defRPr/>
            </a:pPr>
            <a:r>
              <a:rPr lang="en-US" dirty="0"/>
              <a:t> (2013 Entry)</a:t>
            </a:r>
          </a:p>
        </c:rich>
      </c:tx>
      <c:layout>
        <c:manualLayout>
          <c:xMode val="edge"/>
          <c:yMode val="edge"/>
          <c:x val="0.13879155730533682"/>
          <c:y val="0"/>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6.4738883496215649E-2"/>
          <c:y val="0.22376215528922133"/>
          <c:w val="0.88822462817147851"/>
          <c:h val="0.53623432487605716"/>
        </c:manualLayout>
      </c:layout>
      <c:lineChart>
        <c:grouping val="standard"/>
        <c:varyColors val="0"/>
        <c:ser>
          <c:idx val="0"/>
          <c:order val="0"/>
          <c:tx>
            <c:strRef>
              <c:f>Sheet1!$C$5</c:f>
              <c:strCache>
                <c:ptCount val="1"/>
                <c:pt idx="0">
                  <c:v>Immigrant sponsored by family</c:v>
                </c:pt>
              </c:strCache>
            </c:strRef>
          </c:tx>
          <c:spPr>
            <a:ln w="28575" cap="rnd">
              <a:solidFill>
                <a:schemeClr val="accent1"/>
              </a:solidFill>
              <a:round/>
            </a:ln>
            <a:effectLst/>
          </c:spPr>
          <c:marker>
            <c:symbol val="none"/>
          </c:marker>
          <c:cat>
            <c:numRef>
              <c:f>Sheet1!$D$3:$M$3</c:f>
              <c:numCache>
                <c:formatCode>General</c:formatCode>
                <c:ptCount val="10"/>
                <c:pt idx="0">
                  <c:v>2014</c:v>
                </c:pt>
                <c:pt idx="1">
                  <c:v>2015</c:v>
                </c:pt>
                <c:pt idx="2">
                  <c:v>2016</c:v>
                </c:pt>
                <c:pt idx="3">
                  <c:v>2017</c:v>
                </c:pt>
                <c:pt idx="4">
                  <c:v>2018</c:v>
                </c:pt>
                <c:pt idx="5">
                  <c:v>2019</c:v>
                </c:pt>
                <c:pt idx="6">
                  <c:v>2020</c:v>
                </c:pt>
                <c:pt idx="7">
                  <c:v>2021</c:v>
                </c:pt>
                <c:pt idx="8">
                  <c:v>2022</c:v>
                </c:pt>
                <c:pt idx="9">
                  <c:v>2023</c:v>
                </c:pt>
              </c:numCache>
            </c:numRef>
          </c:cat>
          <c:val>
            <c:numRef>
              <c:f>Sheet1!$D$5:$M$5</c:f>
              <c:numCache>
                <c:formatCode>General</c:formatCode>
                <c:ptCount val="10"/>
                <c:pt idx="0">
                  <c:v>88</c:v>
                </c:pt>
                <c:pt idx="1">
                  <c:v>84.3</c:v>
                </c:pt>
                <c:pt idx="2">
                  <c:v>80.900000000000006</c:v>
                </c:pt>
                <c:pt idx="3">
                  <c:v>78.7</c:v>
                </c:pt>
                <c:pt idx="4">
                  <c:v>78.400000000000006</c:v>
                </c:pt>
                <c:pt idx="5">
                  <c:v>75.5</c:v>
                </c:pt>
                <c:pt idx="6">
                  <c:v>75.900000000000006</c:v>
                </c:pt>
                <c:pt idx="7">
                  <c:v>76.2</c:v>
                </c:pt>
                <c:pt idx="8">
                  <c:v>76.099999999999994</c:v>
                </c:pt>
                <c:pt idx="9">
                  <c:v>75.2</c:v>
                </c:pt>
              </c:numCache>
            </c:numRef>
          </c:val>
          <c:smooth val="0"/>
          <c:extLst>
            <c:ext xmlns:c16="http://schemas.microsoft.com/office/drawing/2014/chart" uri="{C3380CC4-5D6E-409C-BE32-E72D297353CC}">
              <c16:uniqueId val="{00000000-63C7-4BD3-8D23-71889B4D00C9}"/>
            </c:ext>
          </c:extLst>
        </c:ser>
        <c:ser>
          <c:idx val="1"/>
          <c:order val="1"/>
          <c:tx>
            <c:strRef>
              <c:f>Sheet1!$C$6</c:f>
              <c:strCache>
                <c:ptCount val="1"/>
                <c:pt idx="0">
                  <c:v>Economic Immigrant</c:v>
                </c:pt>
              </c:strCache>
            </c:strRef>
          </c:tx>
          <c:spPr>
            <a:ln w="28575" cap="rnd">
              <a:solidFill>
                <a:schemeClr val="accent2"/>
              </a:solidFill>
              <a:round/>
            </a:ln>
            <a:effectLst/>
          </c:spPr>
          <c:marker>
            <c:symbol val="none"/>
          </c:marker>
          <c:cat>
            <c:numRef>
              <c:f>Sheet1!$D$3:$M$3</c:f>
              <c:numCache>
                <c:formatCode>General</c:formatCode>
                <c:ptCount val="10"/>
                <c:pt idx="0">
                  <c:v>2014</c:v>
                </c:pt>
                <c:pt idx="1">
                  <c:v>2015</c:v>
                </c:pt>
                <c:pt idx="2">
                  <c:v>2016</c:v>
                </c:pt>
                <c:pt idx="3">
                  <c:v>2017</c:v>
                </c:pt>
                <c:pt idx="4">
                  <c:v>2018</c:v>
                </c:pt>
                <c:pt idx="5">
                  <c:v>2019</c:v>
                </c:pt>
                <c:pt idx="6">
                  <c:v>2020</c:v>
                </c:pt>
                <c:pt idx="7">
                  <c:v>2021</c:v>
                </c:pt>
                <c:pt idx="8">
                  <c:v>2022</c:v>
                </c:pt>
                <c:pt idx="9">
                  <c:v>2023</c:v>
                </c:pt>
              </c:numCache>
            </c:numRef>
          </c:cat>
          <c:val>
            <c:numRef>
              <c:f>Sheet1!$D$6:$M$6</c:f>
              <c:numCache>
                <c:formatCode>General</c:formatCode>
                <c:ptCount val="10"/>
                <c:pt idx="0">
                  <c:v>67</c:v>
                </c:pt>
                <c:pt idx="1">
                  <c:v>60.6</c:v>
                </c:pt>
                <c:pt idx="2">
                  <c:v>54.8</c:v>
                </c:pt>
                <c:pt idx="3">
                  <c:v>51.2</c:v>
                </c:pt>
                <c:pt idx="4">
                  <c:v>47.5</c:v>
                </c:pt>
                <c:pt idx="5">
                  <c:v>45.9</c:v>
                </c:pt>
                <c:pt idx="6">
                  <c:v>44.5</c:v>
                </c:pt>
                <c:pt idx="7">
                  <c:v>43.5</c:v>
                </c:pt>
                <c:pt idx="8">
                  <c:v>42.8</c:v>
                </c:pt>
                <c:pt idx="9">
                  <c:v>41</c:v>
                </c:pt>
              </c:numCache>
            </c:numRef>
          </c:val>
          <c:smooth val="0"/>
          <c:extLst>
            <c:ext xmlns:c16="http://schemas.microsoft.com/office/drawing/2014/chart" uri="{C3380CC4-5D6E-409C-BE32-E72D297353CC}">
              <c16:uniqueId val="{00000001-63C7-4BD3-8D23-71889B4D00C9}"/>
            </c:ext>
          </c:extLst>
        </c:ser>
        <c:ser>
          <c:idx val="2"/>
          <c:order val="2"/>
          <c:tx>
            <c:strRef>
              <c:f>Sheet1!$C$7</c:f>
              <c:strCache>
                <c:ptCount val="1"/>
                <c:pt idx="0">
                  <c:v>Refugee</c:v>
                </c:pt>
              </c:strCache>
            </c:strRef>
          </c:tx>
          <c:spPr>
            <a:ln w="28575" cap="rnd">
              <a:solidFill>
                <a:schemeClr val="accent3"/>
              </a:solidFill>
              <a:round/>
            </a:ln>
            <a:effectLst/>
          </c:spPr>
          <c:marker>
            <c:symbol val="none"/>
          </c:marker>
          <c:cat>
            <c:numRef>
              <c:f>Sheet1!$D$3:$M$3</c:f>
              <c:numCache>
                <c:formatCode>General</c:formatCode>
                <c:ptCount val="10"/>
                <c:pt idx="0">
                  <c:v>2014</c:v>
                </c:pt>
                <c:pt idx="1">
                  <c:v>2015</c:v>
                </c:pt>
                <c:pt idx="2">
                  <c:v>2016</c:v>
                </c:pt>
                <c:pt idx="3">
                  <c:v>2017</c:v>
                </c:pt>
                <c:pt idx="4">
                  <c:v>2018</c:v>
                </c:pt>
                <c:pt idx="5">
                  <c:v>2019</c:v>
                </c:pt>
                <c:pt idx="6">
                  <c:v>2020</c:v>
                </c:pt>
                <c:pt idx="7">
                  <c:v>2021</c:v>
                </c:pt>
                <c:pt idx="8">
                  <c:v>2022</c:v>
                </c:pt>
                <c:pt idx="9">
                  <c:v>2023</c:v>
                </c:pt>
              </c:numCache>
            </c:numRef>
          </c:cat>
          <c:val>
            <c:numRef>
              <c:f>Sheet1!$D$7:$M$7</c:f>
              <c:numCache>
                <c:formatCode>General</c:formatCode>
                <c:ptCount val="10"/>
                <c:pt idx="0">
                  <c:v>71.900000000000006</c:v>
                </c:pt>
                <c:pt idx="1">
                  <c:v>73.099999999999994</c:v>
                </c:pt>
                <c:pt idx="2">
                  <c:v>70.400000000000006</c:v>
                </c:pt>
                <c:pt idx="3">
                  <c:v>63.9</c:v>
                </c:pt>
                <c:pt idx="4">
                  <c:v>56.9</c:v>
                </c:pt>
                <c:pt idx="5">
                  <c:v>53.3</c:v>
                </c:pt>
                <c:pt idx="6">
                  <c:v>48</c:v>
                </c:pt>
                <c:pt idx="7">
                  <c:v>45.4</c:v>
                </c:pt>
                <c:pt idx="8">
                  <c:v>46.8</c:v>
                </c:pt>
                <c:pt idx="9">
                  <c:v>43.6</c:v>
                </c:pt>
              </c:numCache>
            </c:numRef>
          </c:val>
          <c:smooth val="0"/>
          <c:extLst>
            <c:ext xmlns:c16="http://schemas.microsoft.com/office/drawing/2014/chart" uri="{C3380CC4-5D6E-409C-BE32-E72D297353CC}">
              <c16:uniqueId val="{00000002-63C7-4BD3-8D23-71889B4D00C9}"/>
            </c:ext>
          </c:extLst>
        </c:ser>
        <c:dLbls>
          <c:showLegendKey val="0"/>
          <c:showVal val="0"/>
          <c:showCatName val="0"/>
          <c:showSerName val="0"/>
          <c:showPercent val="0"/>
          <c:showBubbleSize val="0"/>
        </c:dLbls>
        <c:smooth val="0"/>
        <c:axId val="790597424"/>
        <c:axId val="790594544"/>
      </c:lineChart>
      <c:catAx>
        <c:axId val="790597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90594544"/>
        <c:crosses val="autoZero"/>
        <c:auto val="1"/>
        <c:lblAlgn val="ctr"/>
        <c:lblOffset val="100"/>
        <c:noMultiLvlLbl val="0"/>
      </c:catAx>
      <c:valAx>
        <c:axId val="790594544"/>
        <c:scaling>
          <c:orientation val="minMax"/>
          <c:min val="30"/>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905974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000" b="1" dirty="0"/>
              <a:t>Education and Job Alignment Atlantic</a:t>
            </a:r>
            <a:r>
              <a:rPr lang="en-US" sz="2000" b="1" baseline="0" dirty="0"/>
              <a:t> Canada</a:t>
            </a:r>
          </a:p>
          <a:p>
            <a:pPr>
              <a:defRPr/>
            </a:pPr>
            <a:r>
              <a:rPr lang="en-US" sz="2000" b="1" dirty="0"/>
              <a:t> (Non-Immigrants, %)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3.4646725497340998E-2"/>
          <c:y val="0.19318015010376363"/>
          <c:w val="0.94389116853351074"/>
          <c:h val="0.57167973195179334"/>
        </c:manualLayout>
      </c:layout>
      <c:lineChart>
        <c:grouping val="standard"/>
        <c:varyColors val="0"/>
        <c:ser>
          <c:idx val="0"/>
          <c:order val="0"/>
          <c:tx>
            <c:strRef>
              <c:f>'Atlantic Non-Immigrants'!$A$11</c:f>
              <c:strCache>
                <c:ptCount val="1"/>
                <c:pt idx="0">
                  <c:v> %Uni</c:v>
                </c:pt>
              </c:strCache>
            </c:strRef>
          </c:tx>
          <c:spPr>
            <a:ln w="28575" cap="rnd">
              <a:solidFill>
                <a:schemeClr val="accent1"/>
              </a:solidFill>
              <a:round/>
            </a:ln>
            <a:effectLst/>
          </c:spPr>
          <c:marker>
            <c:symbol val="none"/>
          </c:marker>
          <c:cat>
            <c:numRef>
              <c:f>'Atlantic Non-Immigrants'!$B$10:$U$10</c:f>
              <c:numCache>
                <c:formatCode>General</c:formatCode>
                <c:ptCount val="20"/>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pt idx="14">
                  <c:v>2020</c:v>
                </c:pt>
                <c:pt idx="15">
                  <c:v>2021</c:v>
                </c:pt>
                <c:pt idx="16">
                  <c:v>2022</c:v>
                </c:pt>
                <c:pt idx="17">
                  <c:v>2023</c:v>
                </c:pt>
                <c:pt idx="18">
                  <c:v>2024</c:v>
                </c:pt>
                <c:pt idx="19">
                  <c:v>2025</c:v>
                </c:pt>
              </c:numCache>
            </c:numRef>
          </c:cat>
          <c:val>
            <c:numRef>
              <c:f>'Atlantic Non-Immigrants'!$B$11:$U$11</c:f>
              <c:numCache>
                <c:formatCode>0.0</c:formatCode>
                <c:ptCount val="20"/>
                <c:pt idx="0">
                  <c:v>22.961519727228445</c:v>
                </c:pt>
                <c:pt idx="1">
                  <c:v>22.94783275795934</c:v>
                </c:pt>
                <c:pt idx="2">
                  <c:v>23.697176425999618</c:v>
                </c:pt>
                <c:pt idx="3">
                  <c:v>24.90205446727186</c:v>
                </c:pt>
                <c:pt idx="4">
                  <c:v>25.783475783475783</c:v>
                </c:pt>
                <c:pt idx="5">
                  <c:v>26.026101759031583</c:v>
                </c:pt>
                <c:pt idx="6">
                  <c:v>27.108773248168333</c:v>
                </c:pt>
                <c:pt idx="7">
                  <c:v>28.194287861706123</c:v>
                </c:pt>
                <c:pt idx="8">
                  <c:v>29.648956356736246</c:v>
                </c:pt>
                <c:pt idx="9">
                  <c:v>28.873172130364143</c:v>
                </c:pt>
                <c:pt idx="10">
                  <c:v>30.915553847631855</c:v>
                </c:pt>
                <c:pt idx="11">
                  <c:v>31.509378948391483</c:v>
                </c:pt>
                <c:pt idx="12">
                  <c:v>32.343553535158129</c:v>
                </c:pt>
                <c:pt idx="13">
                  <c:v>32.597266035751844</c:v>
                </c:pt>
                <c:pt idx="14">
                  <c:v>35.799859055673011</c:v>
                </c:pt>
                <c:pt idx="15">
                  <c:v>35.70108008173591</c:v>
                </c:pt>
                <c:pt idx="16">
                  <c:v>36.769143719351185</c:v>
                </c:pt>
                <c:pt idx="17">
                  <c:v>37.717421635196729</c:v>
                </c:pt>
                <c:pt idx="18">
                  <c:v>38.993828314942959</c:v>
                </c:pt>
                <c:pt idx="19">
                  <c:v>40.088395711867591</c:v>
                </c:pt>
              </c:numCache>
            </c:numRef>
          </c:val>
          <c:smooth val="0"/>
          <c:extLst>
            <c:ext xmlns:c16="http://schemas.microsoft.com/office/drawing/2014/chart" uri="{C3380CC4-5D6E-409C-BE32-E72D297353CC}">
              <c16:uniqueId val="{00000000-4C34-44D3-8C4E-5F5C3964917D}"/>
            </c:ext>
          </c:extLst>
        </c:ser>
        <c:ser>
          <c:idx val="1"/>
          <c:order val="1"/>
          <c:tx>
            <c:strRef>
              <c:f>'Atlantic Non-Immigrants'!$A$12</c:f>
              <c:strCache>
                <c:ptCount val="1"/>
                <c:pt idx="0">
                  <c:v>%TEER (0-1)</c:v>
                </c:pt>
              </c:strCache>
            </c:strRef>
          </c:tx>
          <c:spPr>
            <a:ln w="28575" cap="rnd">
              <a:solidFill>
                <a:schemeClr val="accent2"/>
              </a:solidFill>
              <a:round/>
            </a:ln>
            <a:effectLst/>
          </c:spPr>
          <c:marker>
            <c:symbol val="none"/>
          </c:marker>
          <c:cat>
            <c:numRef>
              <c:f>'Atlantic Non-Immigrants'!$B$10:$U$10</c:f>
              <c:numCache>
                <c:formatCode>General</c:formatCode>
                <c:ptCount val="20"/>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pt idx="14">
                  <c:v>2020</c:v>
                </c:pt>
                <c:pt idx="15">
                  <c:v>2021</c:v>
                </c:pt>
                <c:pt idx="16">
                  <c:v>2022</c:v>
                </c:pt>
                <c:pt idx="17">
                  <c:v>2023</c:v>
                </c:pt>
                <c:pt idx="18">
                  <c:v>2024</c:v>
                </c:pt>
                <c:pt idx="19">
                  <c:v>2025</c:v>
                </c:pt>
              </c:numCache>
            </c:numRef>
          </c:cat>
          <c:val>
            <c:numRef>
              <c:f>'Atlantic Non-Immigrants'!$B$12:$U$12</c:f>
              <c:numCache>
                <c:formatCode>0.0</c:formatCode>
                <c:ptCount val="20"/>
                <c:pt idx="0">
                  <c:v>23.555772040915731</c:v>
                </c:pt>
                <c:pt idx="1">
                  <c:v>24.002685078634446</c:v>
                </c:pt>
                <c:pt idx="2">
                  <c:v>24.341481902596168</c:v>
                </c:pt>
                <c:pt idx="3">
                  <c:v>24.892498805542285</c:v>
                </c:pt>
                <c:pt idx="4">
                  <c:v>25.622032288698954</c:v>
                </c:pt>
                <c:pt idx="5">
                  <c:v>24.39947039909211</c:v>
                </c:pt>
                <c:pt idx="6">
                  <c:v>24.967123802367087</c:v>
                </c:pt>
                <c:pt idx="7">
                  <c:v>24.107478391582113</c:v>
                </c:pt>
                <c:pt idx="8">
                  <c:v>24.525616698292222</c:v>
                </c:pt>
                <c:pt idx="9">
                  <c:v>23.960623148236643</c:v>
                </c:pt>
                <c:pt idx="10">
                  <c:v>24.449995196464595</c:v>
                </c:pt>
                <c:pt idx="11">
                  <c:v>25.046165808144615</c:v>
                </c:pt>
                <c:pt idx="12">
                  <c:v>24.49946803365896</c:v>
                </c:pt>
                <c:pt idx="13">
                  <c:v>24.079915878023133</c:v>
                </c:pt>
                <c:pt idx="14">
                  <c:v>26.145172656800565</c:v>
                </c:pt>
                <c:pt idx="15">
                  <c:v>25.591125814926535</c:v>
                </c:pt>
                <c:pt idx="16">
                  <c:v>26.829498302527345</c:v>
                </c:pt>
                <c:pt idx="17">
                  <c:v>28.034601432424889</c:v>
                </c:pt>
                <c:pt idx="18">
                  <c:v>28.174677389190201</c:v>
                </c:pt>
                <c:pt idx="19">
                  <c:v>29.565544479969901</c:v>
                </c:pt>
              </c:numCache>
            </c:numRef>
          </c:val>
          <c:smooth val="0"/>
          <c:extLst>
            <c:ext xmlns:c16="http://schemas.microsoft.com/office/drawing/2014/chart" uri="{C3380CC4-5D6E-409C-BE32-E72D297353CC}">
              <c16:uniqueId val="{00000001-4C34-44D3-8C4E-5F5C3964917D}"/>
            </c:ext>
          </c:extLst>
        </c:ser>
        <c:dLbls>
          <c:showLegendKey val="0"/>
          <c:showVal val="0"/>
          <c:showCatName val="0"/>
          <c:showSerName val="0"/>
          <c:showPercent val="0"/>
          <c:showBubbleSize val="0"/>
        </c:dLbls>
        <c:smooth val="0"/>
        <c:axId val="1114332592"/>
        <c:axId val="1114333072"/>
      </c:lineChart>
      <c:catAx>
        <c:axId val="11143325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14333072"/>
        <c:crosses val="autoZero"/>
        <c:auto val="1"/>
        <c:lblAlgn val="ctr"/>
        <c:lblOffset val="100"/>
        <c:noMultiLvlLbl val="0"/>
      </c:catAx>
      <c:valAx>
        <c:axId val="1114333072"/>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14332592"/>
        <c:crosses val="autoZero"/>
        <c:crossBetween val="between"/>
        <c:majorUnit val="10"/>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000" b="1" dirty="0"/>
              <a:t>Education and Job Alignment Atlantic Canada</a:t>
            </a:r>
          </a:p>
          <a:p>
            <a:pPr>
              <a:defRPr/>
            </a:pPr>
            <a:r>
              <a:rPr lang="en-US" sz="2000" b="1" dirty="0"/>
              <a:t> (Recent Immigrants,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'Atlantic Recent Immigrants'!$A$13</c:f>
              <c:strCache>
                <c:ptCount val="1"/>
                <c:pt idx="0">
                  <c:v> %Uni</c:v>
                </c:pt>
              </c:strCache>
            </c:strRef>
          </c:tx>
          <c:spPr>
            <a:ln w="28575" cap="rnd">
              <a:solidFill>
                <a:schemeClr val="accent1"/>
              </a:solidFill>
              <a:round/>
            </a:ln>
            <a:effectLst/>
          </c:spPr>
          <c:marker>
            <c:symbol val="none"/>
          </c:marker>
          <c:cat>
            <c:numRef>
              <c:f>'Atlantic Recent Immigrants'!$B$12:$U$12</c:f>
              <c:numCache>
                <c:formatCode>General</c:formatCode>
                <c:ptCount val="20"/>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pt idx="14">
                  <c:v>2020</c:v>
                </c:pt>
                <c:pt idx="15">
                  <c:v>2021</c:v>
                </c:pt>
                <c:pt idx="16">
                  <c:v>2022</c:v>
                </c:pt>
                <c:pt idx="17">
                  <c:v>2023</c:v>
                </c:pt>
                <c:pt idx="18">
                  <c:v>2024</c:v>
                </c:pt>
                <c:pt idx="19">
                  <c:v>2025</c:v>
                </c:pt>
              </c:numCache>
            </c:numRef>
          </c:cat>
          <c:val>
            <c:numRef>
              <c:f>'Atlantic Recent Immigrants'!$B$13:$U$13</c:f>
              <c:numCache>
                <c:formatCode>0.0</c:formatCode>
                <c:ptCount val="20"/>
                <c:pt idx="0">
                  <c:v>76</c:v>
                </c:pt>
                <c:pt idx="1">
                  <c:v>87.755102040816311</c:v>
                </c:pt>
                <c:pt idx="2">
                  <c:v>76.811594202898547</c:v>
                </c:pt>
                <c:pt idx="3">
                  <c:v>80</c:v>
                </c:pt>
                <c:pt idx="4">
                  <c:v>79.012345679012356</c:v>
                </c:pt>
                <c:pt idx="5">
                  <c:v>83.606557377049185</c:v>
                </c:pt>
                <c:pt idx="6">
                  <c:v>71.698113207547166</c:v>
                </c:pt>
                <c:pt idx="7">
                  <c:v>81.981981981981974</c:v>
                </c:pt>
                <c:pt idx="8">
                  <c:v>77.884615384615373</c:v>
                </c:pt>
                <c:pt idx="9">
                  <c:v>78.94736842105263</c:v>
                </c:pt>
                <c:pt idx="10">
                  <c:v>72.58064516129032</c:v>
                </c:pt>
                <c:pt idx="11">
                  <c:v>78.01418439716312</c:v>
                </c:pt>
                <c:pt idx="12">
                  <c:v>81.355932203389841</c:v>
                </c:pt>
                <c:pt idx="13">
                  <c:v>80.930232558139522</c:v>
                </c:pt>
                <c:pt idx="14">
                  <c:v>76.226415094339615</c:v>
                </c:pt>
                <c:pt idx="15">
                  <c:v>72.025723472668801</c:v>
                </c:pt>
                <c:pt idx="16">
                  <c:v>78.593272171253815</c:v>
                </c:pt>
                <c:pt idx="17">
                  <c:v>73.75</c:v>
                </c:pt>
                <c:pt idx="18">
                  <c:v>73.595505617977537</c:v>
                </c:pt>
                <c:pt idx="19">
                  <c:v>70.99494097807758</c:v>
                </c:pt>
              </c:numCache>
            </c:numRef>
          </c:val>
          <c:smooth val="0"/>
          <c:extLst>
            <c:ext xmlns:c16="http://schemas.microsoft.com/office/drawing/2014/chart" uri="{C3380CC4-5D6E-409C-BE32-E72D297353CC}">
              <c16:uniqueId val="{00000000-105D-4F0F-94C2-600ADC0D4227}"/>
            </c:ext>
          </c:extLst>
        </c:ser>
        <c:ser>
          <c:idx val="1"/>
          <c:order val="1"/>
          <c:tx>
            <c:strRef>
              <c:f>'Atlantic Recent Immigrants'!$A$14</c:f>
              <c:strCache>
                <c:ptCount val="1"/>
                <c:pt idx="0">
                  <c:v>%TEER (0-1)</c:v>
                </c:pt>
              </c:strCache>
            </c:strRef>
          </c:tx>
          <c:spPr>
            <a:ln w="28575" cap="rnd">
              <a:solidFill>
                <a:schemeClr val="accent2"/>
              </a:solidFill>
              <a:round/>
            </a:ln>
            <a:effectLst/>
          </c:spPr>
          <c:marker>
            <c:symbol val="none"/>
          </c:marker>
          <c:cat>
            <c:numRef>
              <c:f>'Atlantic Recent Immigrants'!$B$12:$U$12</c:f>
              <c:numCache>
                <c:formatCode>General</c:formatCode>
                <c:ptCount val="20"/>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pt idx="14">
                  <c:v>2020</c:v>
                </c:pt>
                <c:pt idx="15">
                  <c:v>2021</c:v>
                </c:pt>
                <c:pt idx="16">
                  <c:v>2022</c:v>
                </c:pt>
                <c:pt idx="17">
                  <c:v>2023</c:v>
                </c:pt>
                <c:pt idx="18">
                  <c:v>2024</c:v>
                </c:pt>
                <c:pt idx="19">
                  <c:v>2025</c:v>
                </c:pt>
              </c:numCache>
            </c:numRef>
          </c:cat>
          <c:val>
            <c:numRef>
              <c:f>'Atlantic Recent Immigrants'!$B$14:$U$14</c:f>
              <c:numCache>
                <c:formatCode>0.0</c:formatCode>
                <c:ptCount val="20"/>
                <c:pt idx="0">
                  <c:v>54</c:v>
                </c:pt>
                <c:pt idx="1">
                  <c:v>40.816326530612237</c:v>
                </c:pt>
                <c:pt idx="2">
                  <c:v>39.130434782608695</c:v>
                </c:pt>
                <c:pt idx="3">
                  <c:v>44.705882352941174</c:v>
                </c:pt>
                <c:pt idx="4">
                  <c:v>39.506172839506178</c:v>
                </c:pt>
                <c:pt idx="5">
                  <c:v>36.06557377049181</c:v>
                </c:pt>
                <c:pt idx="6">
                  <c:v>36.79245283018868</c:v>
                </c:pt>
                <c:pt idx="7">
                  <c:v>36.936936936936938</c:v>
                </c:pt>
                <c:pt idx="8">
                  <c:v>36.538461538461533</c:v>
                </c:pt>
                <c:pt idx="9">
                  <c:v>37.719298245614027</c:v>
                </c:pt>
                <c:pt idx="10">
                  <c:v>33.870967741935488</c:v>
                </c:pt>
                <c:pt idx="11">
                  <c:v>30.49645390070922</c:v>
                </c:pt>
                <c:pt idx="12">
                  <c:v>33.898305084745765</c:v>
                </c:pt>
                <c:pt idx="13">
                  <c:v>34.418604651162788</c:v>
                </c:pt>
                <c:pt idx="14">
                  <c:v>31.698113207547173</c:v>
                </c:pt>
                <c:pt idx="15">
                  <c:v>27.974276527331192</c:v>
                </c:pt>
                <c:pt idx="16">
                  <c:v>32.721712538226299</c:v>
                </c:pt>
                <c:pt idx="17">
                  <c:v>29.500000000000004</c:v>
                </c:pt>
                <c:pt idx="18">
                  <c:v>27.902621722846444</c:v>
                </c:pt>
                <c:pt idx="19">
                  <c:v>27.824620573355819</c:v>
                </c:pt>
              </c:numCache>
            </c:numRef>
          </c:val>
          <c:smooth val="0"/>
          <c:extLst>
            <c:ext xmlns:c16="http://schemas.microsoft.com/office/drawing/2014/chart" uri="{C3380CC4-5D6E-409C-BE32-E72D297353CC}">
              <c16:uniqueId val="{00000001-105D-4F0F-94C2-600ADC0D4227}"/>
            </c:ext>
          </c:extLst>
        </c:ser>
        <c:dLbls>
          <c:showLegendKey val="0"/>
          <c:showVal val="0"/>
          <c:showCatName val="0"/>
          <c:showSerName val="0"/>
          <c:showPercent val="0"/>
          <c:showBubbleSize val="0"/>
        </c:dLbls>
        <c:smooth val="0"/>
        <c:axId val="1120066224"/>
        <c:axId val="1120060464"/>
      </c:lineChart>
      <c:catAx>
        <c:axId val="11200662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20060464"/>
        <c:crosses val="autoZero"/>
        <c:auto val="1"/>
        <c:lblAlgn val="ctr"/>
        <c:lblOffset val="100"/>
        <c:noMultiLvlLbl val="0"/>
      </c:catAx>
      <c:valAx>
        <c:axId val="1120060464"/>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200662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000" b="1" dirty="0"/>
              <a:t>Education and Job Alignment Atlantic Canada </a:t>
            </a:r>
          </a:p>
          <a:p>
            <a:pPr>
              <a:defRPr/>
            </a:pPr>
            <a:r>
              <a:rPr lang="en-US" sz="2000" b="1" dirty="0"/>
              <a:t>(Established Immigrants,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'Atlantic Established Immigrants'!$A$39</c:f>
              <c:strCache>
                <c:ptCount val="1"/>
                <c:pt idx="0">
                  <c:v> %Uni</c:v>
                </c:pt>
              </c:strCache>
            </c:strRef>
          </c:tx>
          <c:spPr>
            <a:ln w="28575" cap="rnd">
              <a:solidFill>
                <a:schemeClr val="accent1"/>
              </a:solidFill>
              <a:round/>
            </a:ln>
            <a:effectLst/>
          </c:spPr>
          <c:marker>
            <c:symbol val="none"/>
          </c:marker>
          <c:cat>
            <c:numRef>
              <c:f>'Atlantic Established Immigrants'!$B$38:$U$38</c:f>
              <c:numCache>
                <c:formatCode>General</c:formatCode>
                <c:ptCount val="20"/>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pt idx="14">
                  <c:v>2020</c:v>
                </c:pt>
                <c:pt idx="15">
                  <c:v>2021</c:v>
                </c:pt>
                <c:pt idx="16">
                  <c:v>2022</c:v>
                </c:pt>
                <c:pt idx="17">
                  <c:v>2023</c:v>
                </c:pt>
                <c:pt idx="18">
                  <c:v>2024</c:v>
                </c:pt>
                <c:pt idx="19">
                  <c:v>2025</c:v>
                </c:pt>
              </c:numCache>
            </c:numRef>
          </c:cat>
          <c:val>
            <c:numRef>
              <c:f>'Atlantic Established Immigrants'!$B$39:$U$39</c:f>
              <c:numCache>
                <c:formatCode>0.0</c:formatCode>
                <c:ptCount val="20"/>
                <c:pt idx="0">
                  <c:v>63.022508038585201</c:v>
                </c:pt>
                <c:pt idx="1">
                  <c:v>59.876543209876544</c:v>
                </c:pt>
                <c:pt idx="2">
                  <c:v>63.975155279503092</c:v>
                </c:pt>
                <c:pt idx="3">
                  <c:v>63.758389261744966</c:v>
                </c:pt>
                <c:pt idx="4">
                  <c:v>72.023809523809533</c:v>
                </c:pt>
                <c:pt idx="5">
                  <c:v>68.023255813953483</c:v>
                </c:pt>
                <c:pt idx="6">
                  <c:v>70.392749244712988</c:v>
                </c:pt>
                <c:pt idx="7">
                  <c:v>74.380165289256198</c:v>
                </c:pt>
                <c:pt idx="8">
                  <c:v>72.162162162162161</c:v>
                </c:pt>
                <c:pt idx="9">
                  <c:v>70.399999999999991</c:v>
                </c:pt>
                <c:pt idx="10">
                  <c:v>74.074074074074076</c:v>
                </c:pt>
                <c:pt idx="11">
                  <c:v>77.049180327868854</c:v>
                </c:pt>
                <c:pt idx="12">
                  <c:v>71.788990825688074</c:v>
                </c:pt>
                <c:pt idx="13">
                  <c:v>73.1111111111111</c:v>
                </c:pt>
                <c:pt idx="14">
                  <c:v>74.493927125506048</c:v>
                </c:pt>
                <c:pt idx="15">
                  <c:v>71.762589928057551</c:v>
                </c:pt>
                <c:pt idx="16">
                  <c:v>74.636510500807745</c:v>
                </c:pt>
                <c:pt idx="17">
                  <c:v>75.238095238095241</c:v>
                </c:pt>
                <c:pt idx="18">
                  <c:v>72.702331961591213</c:v>
                </c:pt>
                <c:pt idx="19">
                  <c:v>73.710073710073715</c:v>
                </c:pt>
              </c:numCache>
            </c:numRef>
          </c:val>
          <c:smooth val="0"/>
          <c:extLst>
            <c:ext xmlns:c16="http://schemas.microsoft.com/office/drawing/2014/chart" uri="{C3380CC4-5D6E-409C-BE32-E72D297353CC}">
              <c16:uniqueId val="{00000000-3F74-4DBB-975B-15DF2FB424A6}"/>
            </c:ext>
          </c:extLst>
        </c:ser>
        <c:ser>
          <c:idx val="1"/>
          <c:order val="1"/>
          <c:tx>
            <c:strRef>
              <c:f>'Atlantic Established Immigrants'!$A$40</c:f>
              <c:strCache>
                <c:ptCount val="1"/>
                <c:pt idx="0">
                  <c:v>%TEER (0-1)</c:v>
                </c:pt>
              </c:strCache>
            </c:strRef>
          </c:tx>
          <c:spPr>
            <a:ln w="28575" cap="rnd">
              <a:solidFill>
                <a:schemeClr val="accent2"/>
              </a:solidFill>
              <a:round/>
            </a:ln>
            <a:effectLst/>
          </c:spPr>
          <c:marker>
            <c:symbol val="none"/>
          </c:marker>
          <c:cat>
            <c:numRef>
              <c:f>'Atlantic Established Immigrants'!$B$38:$U$38</c:f>
              <c:numCache>
                <c:formatCode>General</c:formatCode>
                <c:ptCount val="20"/>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pt idx="14">
                  <c:v>2020</c:v>
                </c:pt>
                <c:pt idx="15">
                  <c:v>2021</c:v>
                </c:pt>
                <c:pt idx="16">
                  <c:v>2022</c:v>
                </c:pt>
                <c:pt idx="17">
                  <c:v>2023</c:v>
                </c:pt>
                <c:pt idx="18">
                  <c:v>2024</c:v>
                </c:pt>
                <c:pt idx="19">
                  <c:v>2025</c:v>
                </c:pt>
              </c:numCache>
            </c:numRef>
          </c:cat>
          <c:val>
            <c:numRef>
              <c:f>'Atlantic Established Immigrants'!$B$40:$U$40</c:f>
              <c:numCache>
                <c:formatCode>0.0</c:formatCode>
                <c:ptCount val="20"/>
                <c:pt idx="0">
                  <c:v>47.90996784565916</c:v>
                </c:pt>
                <c:pt idx="1">
                  <c:v>41.666666666666671</c:v>
                </c:pt>
                <c:pt idx="2">
                  <c:v>44.720496894409926</c:v>
                </c:pt>
                <c:pt idx="3">
                  <c:v>47.651006711409394</c:v>
                </c:pt>
                <c:pt idx="4">
                  <c:v>49.404761904761905</c:v>
                </c:pt>
                <c:pt idx="5">
                  <c:v>45.058139534883722</c:v>
                </c:pt>
                <c:pt idx="6">
                  <c:v>45.317220543806648</c:v>
                </c:pt>
                <c:pt idx="7">
                  <c:v>47.933884297520663</c:v>
                </c:pt>
                <c:pt idx="8">
                  <c:v>44.86486486486487</c:v>
                </c:pt>
                <c:pt idx="9">
                  <c:v>42.4</c:v>
                </c:pt>
                <c:pt idx="10">
                  <c:v>45.502645502645507</c:v>
                </c:pt>
                <c:pt idx="11">
                  <c:v>45.901639344262293</c:v>
                </c:pt>
                <c:pt idx="12">
                  <c:v>43.577981651376149</c:v>
                </c:pt>
                <c:pt idx="13">
                  <c:v>42.888888888888879</c:v>
                </c:pt>
                <c:pt idx="14">
                  <c:v>42.105263157894726</c:v>
                </c:pt>
                <c:pt idx="15">
                  <c:v>36.330935251798564</c:v>
                </c:pt>
                <c:pt idx="16">
                  <c:v>39.741518578352178</c:v>
                </c:pt>
                <c:pt idx="17">
                  <c:v>43.650793650793652</c:v>
                </c:pt>
                <c:pt idx="18">
                  <c:v>40.74074074074074</c:v>
                </c:pt>
                <c:pt idx="19">
                  <c:v>38.08353808353808</c:v>
                </c:pt>
              </c:numCache>
            </c:numRef>
          </c:val>
          <c:smooth val="0"/>
          <c:extLst>
            <c:ext xmlns:c16="http://schemas.microsoft.com/office/drawing/2014/chart" uri="{C3380CC4-5D6E-409C-BE32-E72D297353CC}">
              <c16:uniqueId val="{00000001-3F74-4DBB-975B-15DF2FB424A6}"/>
            </c:ext>
          </c:extLst>
        </c:ser>
        <c:dLbls>
          <c:showLegendKey val="0"/>
          <c:showVal val="0"/>
          <c:showCatName val="0"/>
          <c:showSerName val="0"/>
          <c:showPercent val="0"/>
          <c:showBubbleSize val="0"/>
        </c:dLbls>
        <c:smooth val="0"/>
        <c:axId val="1404113200"/>
        <c:axId val="1404115600"/>
      </c:lineChart>
      <c:catAx>
        <c:axId val="14041132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04115600"/>
        <c:crosses val="autoZero"/>
        <c:auto val="1"/>
        <c:lblAlgn val="ctr"/>
        <c:lblOffset val="100"/>
        <c:noMultiLvlLbl val="0"/>
      </c:catAx>
      <c:valAx>
        <c:axId val="1404115600"/>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041132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16A73515-9783-EC45-AE64-ED62CB06F90B}" type="datetimeFigureOut">
              <a:rPr lang="en-US" smtClean="0"/>
              <a:t>3/14/2026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14B0E786-1DB5-9C4C-A889-F7072D8FB930}" type="slidenum">
              <a:rPr lang="en-US" smtClean="0"/>
              <a:t>‹#›</a:t>
            </a:fld>
            <a:endParaRPr lang="en-US"/>
          </a:p>
        </p:txBody>
      </p:sp>
    </p:spTree>
    <p:extLst>
      <p:ext uri="{BB962C8B-B14F-4D97-AF65-F5344CB8AC3E}">
        <p14:creationId xmlns:p14="http://schemas.microsoft.com/office/powerpoint/2010/main" val="24209985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14B0E786-1DB5-9C4C-A889-F7072D8FB930}" type="slidenum">
              <a:rPr lang="en-US" smtClean="0"/>
              <a:t>1</a:t>
            </a:fld>
            <a:endParaRPr lang="en-US"/>
          </a:p>
        </p:txBody>
      </p:sp>
    </p:spTree>
    <p:extLst>
      <p:ext uri="{BB962C8B-B14F-4D97-AF65-F5344CB8AC3E}">
        <p14:creationId xmlns:p14="http://schemas.microsoft.com/office/powerpoint/2010/main" val="16125766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Family class members are tied movers or tied stayers. Refugees stay initially in the community that sponsors them and then move out. Economic class immigrants move the most to explore economic opportunity to maximize their well-beings.</a:t>
            </a:r>
          </a:p>
        </p:txBody>
      </p:sp>
      <p:sp>
        <p:nvSpPr>
          <p:cNvPr id="4" name="Slide Number Placeholder 3"/>
          <p:cNvSpPr>
            <a:spLocks noGrp="1"/>
          </p:cNvSpPr>
          <p:nvPr>
            <p:ph type="sldNum" sz="quarter" idx="5"/>
          </p:nvPr>
        </p:nvSpPr>
        <p:spPr/>
        <p:txBody>
          <a:bodyPr/>
          <a:lstStyle/>
          <a:p>
            <a:fld id="{14B0E786-1DB5-9C4C-A889-F7072D8FB930}" type="slidenum">
              <a:rPr lang="en-US" smtClean="0"/>
              <a:t>10</a:t>
            </a:fld>
            <a:endParaRPr lang="en-US"/>
          </a:p>
        </p:txBody>
      </p:sp>
    </p:spTree>
    <p:extLst>
      <p:ext uri="{BB962C8B-B14F-4D97-AF65-F5344CB8AC3E}">
        <p14:creationId xmlns:p14="http://schemas.microsoft.com/office/powerpoint/2010/main" val="38302603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CA" dirty="0"/>
              <a:t>In AC about 45% live in rural areas. Starting 2011, Statistics Canada dropped the use of the term “urban area” and replaced the same with “population centre.” A population centre (POPCTR) has a population of at least 1,000 and a population density of 400 persons or more per square kilometre, based on population counts from the current Census of Population. All areas outside population centres are classified as rural areas. Population centre population includes all population living in the cores, secondary cores and fringes of census metropolitan areas (CMAs) and census agglomerations (CAs), as well as the population living in population centres outside CMAs and CAs. As of the 2021 Census, Atlantic Canada contained a total of 125 population centres (Statistics Canada 2024). These population centres ranged in size from about 440,000 in the largest population centre of Halifax to nearly 1,000 persons in the smallest sized population centres of Baddeck (NS), Inverness (NS), St. Stephenson – Milltown (NB), </a:t>
            </a:r>
            <a:r>
              <a:rPr lang="en-CA" dirty="0" err="1"/>
              <a:t>Botwood</a:t>
            </a:r>
            <a:r>
              <a:rPr lang="en-CA" dirty="0"/>
              <a:t> (NL), Clarenville-Shoal Harbour (NL), and Alberton (PEI).  About 57.5 % of non-immigrant labour force is in population centres while this is true of 83% of immigrants and 89 percent of recent immigrants.</a:t>
            </a:r>
          </a:p>
          <a:p>
            <a:endParaRPr lang="en-CA" dirty="0"/>
          </a:p>
        </p:txBody>
      </p:sp>
      <p:sp>
        <p:nvSpPr>
          <p:cNvPr id="4" name="Slide Number Placeholder 3"/>
          <p:cNvSpPr>
            <a:spLocks noGrp="1"/>
          </p:cNvSpPr>
          <p:nvPr>
            <p:ph type="sldNum" sz="quarter" idx="5"/>
          </p:nvPr>
        </p:nvSpPr>
        <p:spPr/>
        <p:txBody>
          <a:bodyPr/>
          <a:lstStyle/>
          <a:p>
            <a:fld id="{14B0E786-1DB5-9C4C-A889-F7072D8FB930}" type="slidenum">
              <a:rPr lang="en-US" smtClean="0"/>
              <a:t>11</a:t>
            </a:fld>
            <a:endParaRPr lang="en-US"/>
          </a:p>
        </p:txBody>
      </p:sp>
    </p:spTree>
    <p:extLst>
      <p:ext uri="{BB962C8B-B14F-4D97-AF65-F5344CB8AC3E}">
        <p14:creationId xmlns:p14="http://schemas.microsoft.com/office/powerpoint/2010/main" val="14290229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A01CCB-8586-83E0-64B6-25091ED146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DB0BF4-7892-EE7D-555D-723A1B1FD0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E3DEE9-D794-C64E-C99A-8625D6EB76E4}"/>
              </a:ext>
            </a:extLst>
          </p:cNvPr>
          <p:cNvSpPr>
            <a:spLocks noGrp="1"/>
          </p:cNvSpPr>
          <p:nvPr>
            <p:ph type="body" idx="1"/>
          </p:nvPr>
        </p:nvSpPr>
        <p:spPr/>
        <p:txBody>
          <a:bodyPr/>
          <a:lstStyle/>
          <a:p>
            <a:pPr lvl="1" rtl="0"/>
            <a:r>
              <a:rPr lang="en-CA" dirty="0"/>
              <a:t>The male disadvantage in rural sector jobs could be because rural economies are dominated by industries which absorb females more easily (example, accommodation and food, light services and retail, education, etc.) than the male dominated jobs (such as manufacturing, construction, IT, engineering). </a:t>
            </a:r>
            <a:r>
              <a:rPr lang="en-CA" b="1" dirty="0"/>
              <a:t>Policy implications: The skills of </a:t>
            </a:r>
            <a:r>
              <a:rPr lang="en-CA" dirty="0"/>
              <a:t>male immigrants should align with </a:t>
            </a:r>
            <a:r>
              <a:rPr lang="en-CA" i="1" dirty="0"/>
              <a:t>existing</a:t>
            </a:r>
            <a:r>
              <a:rPr lang="en-CA" dirty="0"/>
              <a:t> rural demand (e.g., agri-food tech, energy, construction trades). Unemployed rural immigrant men should be able to transition to nearby regional centres rather than exit the province entirely. </a:t>
            </a:r>
          </a:p>
          <a:p>
            <a:pPr lvl="1"/>
            <a:r>
              <a:rPr lang="en-CA" dirty="0"/>
              <a:t>The female disadvantage in population centre jobs could be because of their concentration in lower-paid, high-turnover service jobs there. They could also be stuck in precarious employment cycles.</a:t>
            </a:r>
          </a:p>
          <a:p>
            <a:pPr lvl="1"/>
            <a:r>
              <a:rPr lang="en-CA" b="1" dirty="0"/>
              <a:t>Overall policy implication of regional and gender divide: </a:t>
            </a:r>
            <a:r>
              <a:rPr lang="en-CA" dirty="0"/>
              <a:t>The employment problem in Atlantic Canada is not simply “immigrants vs. non-immigrants,” but a </a:t>
            </a:r>
            <a:r>
              <a:rPr lang="en-CA" i="1" dirty="0"/>
              <a:t>gendered and spatial mismatch</a:t>
            </a:r>
            <a:r>
              <a:rPr lang="en-CA" dirty="0"/>
              <a:t> problem. Effective policy must therefore be place-based, gender-aware, and occupation-specific, especially if rural retention of immigrants is a strategic objective. Lack of data on rural occupational breakdown limits evidence-based intervention. One way to overcome this problem is to oversample Atlantic Canada in LFS.</a:t>
            </a:r>
          </a:p>
        </p:txBody>
      </p:sp>
      <p:sp>
        <p:nvSpPr>
          <p:cNvPr id="4" name="Slide Number Placeholder 3">
            <a:extLst>
              <a:ext uri="{FF2B5EF4-FFF2-40B4-BE49-F238E27FC236}">
                <a16:creationId xmlns:a16="http://schemas.microsoft.com/office/drawing/2014/main" id="{DC6E2216-549E-8D0E-7006-6C322237A48F}"/>
              </a:ext>
            </a:extLst>
          </p:cNvPr>
          <p:cNvSpPr>
            <a:spLocks noGrp="1"/>
          </p:cNvSpPr>
          <p:nvPr>
            <p:ph type="sldNum" sz="quarter" idx="5"/>
          </p:nvPr>
        </p:nvSpPr>
        <p:spPr/>
        <p:txBody>
          <a:bodyPr/>
          <a:lstStyle/>
          <a:p>
            <a:fld id="{14B0E786-1DB5-9C4C-A889-F7072D8FB930}" type="slidenum">
              <a:rPr lang="en-US" smtClean="0"/>
              <a:t>12</a:t>
            </a:fld>
            <a:endParaRPr lang="en-US"/>
          </a:p>
        </p:txBody>
      </p:sp>
    </p:spTree>
    <p:extLst>
      <p:ext uri="{BB962C8B-B14F-4D97-AF65-F5344CB8AC3E}">
        <p14:creationId xmlns:p14="http://schemas.microsoft.com/office/powerpoint/2010/main" val="7035431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C041A4-7334-9E2C-4051-9565D046E4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9AC101-DD87-660A-26B0-DEC43735DC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5E8934-593C-8DE6-FB98-D579DAD8A77E}"/>
              </a:ext>
            </a:extLst>
          </p:cNvPr>
          <p:cNvSpPr>
            <a:spLocks noGrp="1"/>
          </p:cNvSpPr>
          <p:nvPr>
            <p:ph type="body" idx="1"/>
          </p:nvPr>
        </p:nvSpPr>
        <p:spPr/>
        <p:txBody>
          <a:bodyPr/>
          <a:lstStyle/>
          <a:p>
            <a:pPr lvl="1" rtl="0"/>
            <a:r>
              <a:rPr lang="en-CA" dirty="0"/>
              <a:t>Policy implication: For a successful outcome of immigrant integration, it is essential to strengthen credential recognition programs, expedite professional licensing and improve regional and sectoral matching. The region already has experience in credential recognition, how effective and fast it </a:t>
            </a:r>
          </a:p>
        </p:txBody>
      </p:sp>
      <p:sp>
        <p:nvSpPr>
          <p:cNvPr id="4" name="Slide Number Placeholder 3">
            <a:extLst>
              <a:ext uri="{FF2B5EF4-FFF2-40B4-BE49-F238E27FC236}">
                <a16:creationId xmlns:a16="http://schemas.microsoft.com/office/drawing/2014/main" id="{D56BC46D-467A-3311-3157-82FD2C3DEAD9}"/>
              </a:ext>
            </a:extLst>
          </p:cNvPr>
          <p:cNvSpPr>
            <a:spLocks noGrp="1"/>
          </p:cNvSpPr>
          <p:nvPr>
            <p:ph type="sldNum" sz="quarter" idx="5"/>
          </p:nvPr>
        </p:nvSpPr>
        <p:spPr/>
        <p:txBody>
          <a:bodyPr/>
          <a:lstStyle/>
          <a:p>
            <a:fld id="{14B0E786-1DB5-9C4C-A889-F7072D8FB930}" type="slidenum">
              <a:rPr lang="en-US" smtClean="0"/>
              <a:t>13</a:t>
            </a:fld>
            <a:endParaRPr lang="en-US"/>
          </a:p>
        </p:txBody>
      </p:sp>
    </p:spTree>
    <p:extLst>
      <p:ext uri="{BB962C8B-B14F-4D97-AF65-F5344CB8AC3E}">
        <p14:creationId xmlns:p14="http://schemas.microsoft.com/office/powerpoint/2010/main" val="28055201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46D78E-C168-AF71-08AB-5BEA321608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656756-F26E-6020-95FF-469EC5BE0B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C40176-A725-B801-6518-53D3E227AF0E}"/>
              </a:ext>
            </a:extLst>
          </p:cNvPr>
          <p:cNvSpPr>
            <a:spLocks noGrp="1"/>
          </p:cNvSpPr>
          <p:nvPr>
            <p:ph type="body" idx="1"/>
          </p:nvPr>
        </p:nvSpPr>
        <p:spPr/>
        <p:txBody>
          <a:bodyPr/>
          <a:lstStyle/>
          <a:p>
            <a:pPr lvl="1" rtl="0"/>
            <a:endParaRPr lang="en-CA" dirty="0"/>
          </a:p>
        </p:txBody>
      </p:sp>
      <p:sp>
        <p:nvSpPr>
          <p:cNvPr id="4" name="Slide Number Placeholder 3">
            <a:extLst>
              <a:ext uri="{FF2B5EF4-FFF2-40B4-BE49-F238E27FC236}">
                <a16:creationId xmlns:a16="http://schemas.microsoft.com/office/drawing/2014/main" id="{0D833604-D573-0E12-BF06-83AD3C154021}"/>
              </a:ext>
            </a:extLst>
          </p:cNvPr>
          <p:cNvSpPr>
            <a:spLocks noGrp="1"/>
          </p:cNvSpPr>
          <p:nvPr>
            <p:ph type="sldNum" sz="quarter" idx="5"/>
          </p:nvPr>
        </p:nvSpPr>
        <p:spPr/>
        <p:txBody>
          <a:bodyPr/>
          <a:lstStyle/>
          <a:p>
            <a:fld id="{14B0E786-1DB5-9C4C-A889-F7072D8FB930}" type="slidenum">
              <a:rPr lang="en-US" smtClean="0"/>
              <a:t>14</a:t>
            </a:fld>
            <a:endParaRPr lang="en-US"/>
          </a:p>
        </p:txBody>
      </p:sp>
    </p:spTree>
    <p:extLst>
      <p:ext uri="{BB962C8B-B14F-4D97-AF65-F5344CB8AC3E}">
        <p14:creationId xmlns:p14="http://schemas.microsoft.com/office/powerpoint/2010/main" val="28497491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What could cause the gap? </a:t>
            </a:r>
          </a:p>
        </p:txBody>
      </p:sp>
      <p:sp>
        <p:nvSpPr>
          <p:cNvPr id="4" name="Slide Number Placeholder 3"/>
          <p:cNvSpPr>
            <a:spLocks noGrp="1"/>
          </p:cNvSpPr>
          <p:nvPr>
            <p:ph type="sldNum" sz="quarter" idx="5"/>
          </p:nvPr>
        </p:nvSpPr>
        <p:spPr/>
        <p:txBody>
          <a:bodyPr/>
          <a:lstStyle/>
          <a:p>
            <a:fld id="{14B0E786-1DB5-9C4C-A889-F7072D8FB930}" type="slidenum">
              <a:rPr lang="en-US" smtClean="0"/>
              <a:t>15</a:t>
            </a:fld>
            <a:endParaRPr lang="en-US"/>
          </a:p>
        </p:txBody>
      </p:sp>
    </p:spTree>
    <p:extLst>
      <p:ext uri="{BB962C8B-B14F-4D97-AF65-F5344CB8AC3E}">
        <p14:creationId xmlns:p14="http://schemas.microsoft.com/office/powerpoint/2010/main" val="5070414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2000: 23.6 vs 23.6 = 0; 2025: 40.1 vs 29.6 = 10.5</a:t>
            </a:r>
          </a:p>
        </p:txBody>
      </p:sp>
      <p:sp>
        <p:nvSpPr>
          <p:cNvPr id="4" name="Slide Number Placeholder 3"/>
          <p:cNvSpPr>
            <a:spLocks noGrp="1"/>
          </p:cNvSpPr>
          <p:nvPr>
            <p:ph type="sldNum" sz="quarter" idx="5"/>
          </p:nvPr>
        </p:nvSpPr>
        <p:spPr/>
        <p:txBody>
          <a:bodyPr/>
          <a:lstStyle/>
          <a:p>
            <a:fld id="{14B0E786-1DB5-9C4C-A889-F7072D8FB930}" type="slidenum">
              <a:rPr lang="en-US" smtClean="0"/>
              <a:t>16</a:t>
            </a:fld>
            <a:endParaRPr lang="en-US"/>
          </a:p>
        </p:txBody>
      </p:sp>
    </p:spTree>
    <p:extLst>
      <p:ext uri="{BB962C8B-B14F-4D97-AF65-F5344CB8AC3E}">
        <p14:creationId xmlns:p14="http://schemas.microsoft.com/office/powerpoint/2010/main" val="14823792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2000: 76 vs 54 = 22; 2025: 71 vs 28 = 43.</a:t>
            </a:r>
          </a:p>
        </p:txBody>
      </p:sp>
      <p:sp>
        <p:nvSpPr>
          <p:cNvPr id="4" name="Slide Number Placeholder 3"/>
          <p:cNvSpPr>
            <a:spLocks noGrp="1"/>
          </p:cNvSpPr>
          <p:nvPr>
            <p:ph type="sldNum" sz="quarter" idx="5"/>
          </p:nvPr>
        </p:nvSpPr>
        <p:spPr/>
        <p:txBody>
          <a:bodyPr/>
          <a:lstStyle/>
          <a:p>
            <a:fld id="{14B0E786-1DB5-9C4C-A889-F7072D8FB930}" type="slidenum">
              <a:rPr lang="en-US" smtClean="0"/>
              <a:t>17</a:t>
            </a:fld>
            <a:endParaRPr lang="en-US"/>
          </a:p>
        </p:txBody>
      </p:sp>
    </p:spTree>
    <p:extLst>
      <p:ext uri="{BB962C8B-B14F-4D97-AF65-F5344CB8AC3E}">
        <p14:creationId xmlns:p14="http://schemas.microsoft.com/office/powerpoint/2010/main" val="31606610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2000: 63 vs 48; 2025: 74 vs 38.</a:t>
            </a:r>
          </a:p>
        </p:txBody>
      </p:sp>
      <p:sp>
        <p:nvSpPr>
          <p:cNvPr id="4" name="Slide Number Placeholder 3"/>
          <p:cNvSpPr>
            <a:spLocks noGrp="1"/>
          </p:cNvSpPr>
          <p:nvPr>
            <p:ph type="sldNum" sz="quarter" idx="5"/>
          </p:nvPr>
        </p:nvSpPr>
        <p:spPr/>
        <p:txBody>
          <a:bodyPr/>
          <a:lstStyle/>
          <a:p>
            <a:fld id="{14B0E786-1DB5-9C4C-A889-F7072D8FB930}" type="slidenum">
              <a:rPr lang="en-US" smtClean="0"/>
              <a:t>18</a:t>
            </a:fld>
            <a:endParaRPr lang="en-US"/>
          </a:p>
        </p:txBody>
      </p:sp>
    </p:spTree>
    <p:extLst>
      <p:ext uri="{BB962C8B-B14F-4D97-AF65-F5344CB8AC3E}">
        <p14:creationId xmlns:p14="http://schemas.microsoft.com/office/powerpoint/2010/main" val="22717534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At HS or less level the effect on GDP growth is negative. This does not mean they are destroying output rather they slow down the growth of output. There could be many reasons for this. Major in my mind is the structural reason, Major employers in smaller provinces, such as Atlantic Canada are the capital-intensive resource sectors, public services (health, education) or the small but high value added manufacturing sectors such as aerospace and defense, ocean technology etc. These require specialized high skilled labour. Low-educated immigrants are often concentrated in: seasonal industries, declining sectors, low value-added services. Employment growth in these sectors does not translate into proportional GDP growth. </a:t>
            </a:r>
            <a:r>
              <a:rPr lang="en-CA" b="1" dirty="0"/>
              <a:t>Policy implication:</a:t>
            </a:r>
            <a:r>
              <a:rPr lang="en-CA" b="0" dirty="0"/>
              <a:t> immigration attraction should be accompanied by mechanisms for their greater absorption: </a:t>
            </a:r>
            <a:r>
              <a:rPr lang="en-CA" dirty="0"/>
              <a:t>rapid credential recognition, employer-linked training, adult education and upskilling pathways. </a:t>
            </a:r>
          </a:p>
          <a:p>
            <a:endParaRPr lang="en-CA" dirty="0"/>
          </a:p>
        </p:txBody>
      </p:sp>
      <p:sp>
        <p:nvSpPr>
          <p:cNvPr id="4" name="Slide Number Placeholder 3"/>
          <p:cNvSpPr>
            <a:spLocks noGrp="1"/>
          </p:cNvSpPr>
          <p:nvPr>
            <p:ph type="sldNum" sz="quarter" idx="5"/>
          </p:nvPr>
        </p:nvSpPr>
        <p:spPr/>
        <p:txBody>
          <a:bodyPr/>
          <a:lstStyle/>
          <a:p>
            <a:fld id="{14B0E786-1DB5-9C4C-A889-F7072D8FB930}" type="slidenum">
              <a:rPr lang="en-US" smtClean="0"/>
              <a:t>19</a:t>
            </a:fld>
            <a:endParaRPr lang="en-US"/>
          </a:p>
        </p:txBody>
      </p:sp>
    </p:spTree>
    <p:extLst>
      <p:ext uri="{BB962C8B-B14F-4D97-AF65-F5344CB8AC3E}">
        <p14:creationId xmlns:p14="http://schemas.microsoft.com/office/powerpoint/2010/main" val="38882391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91DFAD-2377-BF98-5710-33C8228A16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DD1630-B97C-E3AB-BCB1-05CFBD90DA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49B867-B915-4AB9-87B3-7C9F67CDE0E9}"/>
              </a:ext>
            </a:extLst>
          </p:cNvPr>
          <p:cNvSpPr>
            <a:spLocks noGrp="1"/>
          </p:cNvSpPr>
          <p:nvPr>
            <p:ph type="body" idx="1"/>
          </p:nvPr>
        </p:nvSpPr>
        <p:spPr/>
        <p:txBody>
          <a:bodyPr/>
          <a:lstStyle/>
          <a:p>
            <a:endParaRPr lang="en-CA"/>
          </a:p>
        </p:txBody>
      </p:sp>
      <p:sp>
        <p:nvSpPr>
          <p:cNvPr id="4" name="Slide Number Placeholder 3">
            <a:extLst>
              <a:ext uri="{FF2B5EF4-FFF2-40B4-BE49-F238E27FC236}">
                <a16:creationId xmlns:a16="http://schemas.microsoft.com/office/drawing/2014/main" id="{7E316AAC-DE9F-B283-6ED4-86F6C2C27F3D}"/>
              </a:ext>
            </a:extLst>
          </p:cNvPr>
          <p:cNvSpPr>
            <a:spLocks noGrp="1"/>
          </p:cNvSpPr>
          <p:nvPr>
            <p:ph type="sldNum" sz="quarter" idx="5"/>
          </p:nvPr>
        </p:nvSpPr>
        <p:spPr/>
        <p:txBody>
          <a:bodyPr/>
          <a:lstStyle/>
          <a:p>
            <a:fld id="{14B0E786-1DB5-9C4C-A889-F7072D8FB930}" type="slidenum">
              <a:rPr lang="en-US" smtClean="0"/>
              <a:t>2</a:t>
            </a:fld>
            <a:endParaRPr lang="en-US"/>
          </a:p>
        </p:txBody>
      </p:sp>
    </p:spTree>
    <p:extLst>
      <p:ext uri="{BB962C8B-B14F-4D97-AF65-F5344CB8AC3E}">
        <p14:creationId xmlns:p14="http://schemas.microsoft.com/office/powerpoint/2010/main" val="23345459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14B0E786-1DB5-9C4C-A889-F7072D8FB930}" type="slidenum">
              <a:rPr lang="en-US" smtClean="0"/>
              <a:t>20</a:t>
            </a:fld>
            <a:endParaRPr lang="en-US"/>
          </a:p>
        </p:txBody>
      </p:sp>
    </p:spTree>
    <p:extLst>
      <p:ext uri="{BB962C8B-B14F-4D97-AF65-F5344CB8AC3E}">
        <p14:creationId xmlns:p14="http://schemas.microsoft.com/office/powerpoint/2010/main" val="14399661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F08DCB-43DA-5D5B-751C-CB6624674E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EFCBF1-D93E-E862-5FCF-CBC0266CA1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23F69D-CC57-C665-8FAC-FFFC580828B5}"/>
              </a:ext>
            </a:extLst>
          </p:cNvPr>
          <p:cNvSpPr>
            <a:spLocks noGrp="1"/>
          </p:cNvSpPr>
          <p:nvPr>
            <p:ph type="body" idx="1"/>
          </p:nvPr>
        </p:nvSpPr>
        <p:spPr/>
        <p:txBody>
          <a:bodyPr/>
          <a:lstStyle/>
          <a:p>
            <a:endParaRPr lang="en-CA"/>
          </a:p>
        </p:txBody>
      </p:sp>
      <p:sp>
        <p:nvSpPr>
          <p:cNvPr id="4" name="Slide Number Placeholder 3">
            <a:extLst>
              <a:ext uri="{FF2B5EF4-FFF2-40B4-BE49-F238E27FC236}">
                <a16:creationId xmlns:a16="http://schemas.microsoft.com/office/drawing/2014/main" id="{BA2FCE4F-28CC-1B4E-3367-7E2EE4363659}"/>
              </a:ext>
            </a:extLst>
          </p:cNvPr>
          <p:cNvSpPr>
            <a:spLocks noGrp="1"/>
          </p:cNvSpPr>
          <p:nvPr>
            <p:ph type="sldNum" sz="quarter" idx="5"/>
          </p:nvPr>
        </p:nvSpPr>
        <p:spPr/>
        <p:txBody>
          <a:bodyPr/>
          <a:lstStyle/>
          <a:p>
            <a:fld id="{14B0E786-1DB5-9C4C-A889-F7072D8FB930}" type="slidenum">
              <a:rPr lang="en-US" smtClean="0"/>
              <a:t>3</a:t>
            </a:fld>
            <a:endParaRPr lang="en-US"/>
          </a:p>
        </p:txBody>
      </p:sp>
    </p:spTree>
    <p:extLst>
      <p:ext uri="{BB962C8B-B14F-4D97-AF65-F5344CB8AC3E}">
        <p14:creationId xmlns:p14="http://schemas.microsoft.com/office/powerpoint/2010/main" val="37565058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rtl="0"/>
            <a:r>
              <a:rPr lang="en-CA" dirty="0"/>
              <a:t>After decades of outmigration exceeding in-migration, the past decade saw a reversing trend in Atlantic provinces. Efforts to attract more immigrants from overseas have also shown results. These two components of population growth have offset the negative natural growth of population, thereby allowing the population in the region to grow again. In 2024, immigration was responsible for about two-thirds of population growth while net interprovincial migration accounted for 11 percent. </a:t>
            </a:r>
          </a:p>
          <a:p>
            <a:pPr lvl="0"/>
            <a:r>
              <a:rPr lang="en-CA" dirty="0"/>
              <a:t>Interprovincial migration is a less predictable component of future population growth due to its vulnerability to economic cycles and declining trend among employers to allow work from home. </a:t>
            </a:r>
            <a:r>
              <a:rPr lang="en-CA" b="1" dirty="0"/>
              <a:t>Policy implication: </a:t>
            </a:r>
            <a:r>
              <a:rPr lang="en-CA" dirty="0"/>
              <a:t>Interprovincial migration can only be a supplementary tool of population growth. International migration and immigrant retention are essential to the region’s population.</a:t>
            </a:r>
          </a:p>
          <a:p>
            <a:endParaRPr lang="en-US" dirty="0"/>
          </a:p>
        </p:txBody>
      </p:sp>
      <p:sp>
        <p:nvSpPr>
          <p:cNvPr id="4" name="Slide Number Placeholder 3"/>
          <p:cNvSpPr>
            <a:spLocks noGrp="1"/>
          </p:cNvSpPr>
          <p:nvPr>
            <p:ph type="sldNum" sz="quarter" idx="5"/>
          </p:nvPr>
        </p:nvSpPr>
        <p:spPr/>
        <p:txBody>
          <a:bodyPr/>
          <a:lstStyle/>
          <a:p>
            <a:fld id="{14B0E786-1DB5-9C4C-A889-F7072D8FB930}" type="slidenum">
              <a:rPr lang="en-US" smtClean="0"/>
              <a:t>4</a:t>
            </a:fld>
            <a:endParaRPr lang="en-US"/>
          </a:p>
        </p:txBody>
      </p:sp>
    </p:spTree>
    <p:extLst>
      <p:ext uri="{BB962C8B-B14F-4D97-AF65-F5344CB8AC3E}">
        <p14:creationId xmlns:p14="http://schemas.microsoft.com/office/powerpoint/2010/main" val="29653633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CA" dirty="0"/>
              <a:t>Between 2001-21, immigrant population in Atlantic Canada grew by 86.6 percent (65,755 people). This almost doubled their population share in the region, rising from 3.5 percent in 2001 to 6 percent in 2021 (7.5 in NS, 5.8 in NB, 7.8 in PE and 2.8 in NL). </a:t>
            </a:r>
          </a:p>
          <a:p>
            <a:endParaRPr lang="en-CA" dirty="0"/>
          </a:p>
        </p:txBody>
      </p:sp>
      <p:sp>
        <p:nvSpPr>
          <p:cNvPr id="4" name="Slide Number Placeholder 3"/>
          <p:cNvSpPr>
            <a:spLocks noGrp="1"/>
          </p:cNvSpPr>
          <p:nvPr>
            <p:ph type="sldNum" sz="quarter" idx="5"/>
          </p:nvPr>
        </p:nvSpPr>
        <p:spPr/>
        <p:txBody>
          <a:bodyPr/>
          <a:lstStyle/>
          <a:p>
            <a:fld id="{14B0E786-1DB5-9C4C-A889-F7072D8FB930}" type="slidenum">
              <a:rPr lang="en-US" smtClean="0"/>
              <a:t>5</a:t>
            </a:fld>
            <a:endParaRPr lang="en-US"/>
          </a:p>
        </p:txBody>
      </p:sp>
    </p:spTree>
    <p:extLst>
      <p:ext uri="{BB962C8B-B14F-4D97-AF65-F5344CB8AC3E}">
        <p14:creationId xmlns:p14="http://schemas.microsoft.com/office/powerpoint/2010/main" val="41140951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CA" dirty="0"/>
              <a:t>This is how immigrant inflows to the region have been. 8 times increase over the years. NS received most immigrants among all four provinces, each year except for 2024 when it was overtaken by NB. NB used AIP more aggressively and demand was so high that the province reached its 2024 allocation and temporarily stopped new applications. PEI received the least after occupying the third position between 2015 and 2021.</a:t>
            </a:r>
          </a:p>
          <a:p>
            <a:endParaRPr lang="en-CA" dirty="0"/>
          </a:p>
        </p:txBody>
      </p:sp>
      <p:sp>
        <p:nvSpPr>
          <p:cNvPr id="4" name="Slide Number Placeholder 3"/>
          <p:cNvSpPr>
            <a:spLocks noGrp="1"/>
          </p:cNvSpPr>
          <p:nvPr>
            <p:ph type="sldNum" sz="quarter" idx="5"/>
          </p:nvPr>
        </p:nvSpPr>
        <p:spPr/>
        <p:txBody>
          <a:bodyPr/>
          <a:lstStyle/>
          <a:p>
            <a:fld id="{14B0E786-1DB5-9C4C-A889-F7072D8FB930}" type="slidenum">
              <a:rPr lang="en-US" smtClean="0"/>
              <a:t>6</a:t>
            </a:fld>
            <a:endParaRPr lang="en-US"/>
          </a:p>
        </p:txBody>
      </p:sp>
    </p:spTree>
    <p:extLst>
      <p:ext uri="{BB962C8B-B14F-4D97-AF65-F5344CB8AC3E}">
        <p14:creationId xmlns:p14="http://schemas.microsoft.com/office/powerpoint/2010/main" val="80154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Econ class rose 21 times</a:t>
            </a:r>
          </a:p>
        </p:txBody>
      </p:sp>
      <p:sp>
        <p:nvSpPr>
          <p:cNvPr id="4" name="Slide Number Placeholder 3"/>
          <p:cNvSpPr>
            <a:spLocks noGrp="1"/>
          </p:cNvSpPr>
          <p:nvPr>
            <p:ph type="sldNum" sz="quarter" idx="5"/>
          </p:nvPr>
        </p:nvSpPr>
        <p:spPr/>
        <p:txBody>
          <a:bodyPr/>
          <a:lstStyle/>
          <a:p>
            <a:fld id="{14B0E786-1DB5-9C4C-A889-F7072D8FB930}" type="slidenum">
              <a:rPr lang="en-US" smtClean="0"/>
              <a:t>7</a:t>
            </a:fld>
            <a:endParaRPr lang="en-US"/>
          </a:p>
        </p:txBody>
      </p:sp>
    </p:spTree>
    <p:extLst>
      <p:ext uri="{BB962C8B-B14F-4D97-AF65-F5344CB8AC3E}">
        <p14:creationId xmlns:p14="http://schemas.microsoft.com/office/powerpoint/2010/main" val="36033691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CA" dirty="0"/>
              <a:t>The source country mix of immigrants has changed over the past 25 years. While UK and US were among the top five list throughout the first decade, both did not appear in the list from the middle of last decade. China has been a consistent member although changing its ranking in the list. Philippines has also been in the list since 2011-16 and Nigeria since 2016. India has occupied the top ranking since 2016.</a:t>
            </a:r>
          </a:p>
          <a:p>
            <a:endParaRPr lang="en-CA" dirty="0"/>
          </a:p>
        </p:txBody>
      </p:sp>
      <p:sp>
        <p:nvSpPr>
          <p:cNvPr id="4" name="Slide Number Placeholder 3"/>
          <p:cNvSpPr>
            <a:spLocks noGrp="1"/>
          </p:cNvSpPr>
          <p:nvPr>
            <p:ph type="sldNum" sz="quarter" idx="5"/>
          </p:nvPr>
        </p:nvSpPr>
        <p:spPr/>
        <p:txBody>
          <a:bodyPr/>
          <a:lstStyle/>
          <a:p>
            <a:fld id="{14B0E786-1DB5-9C4C-A889-F7072D8FB930}" type="slidenum">
              <a:rPr lang="en-US" smtClean="0"/>
              <a:t>8</a:t>
            </a:fld>
            <a:endParaRPr lang="en-US"/>
          </a:p>
        </p:txBody>
      </p:sp>
    </p:spTree>
    <p:extLst>
      <p:ext uri="{BB962C8B-B14F-4D97-AF65-F5344CB8AC3E}">
        <p14:creationId xmlns:p14="http://schemas.microsoft.com/office/powerpoint/2010/main" val="39925226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rtl="0"/>
            <a:r>
              <a:rPr lang="en-CA" dirty="0"/>
              <a:t>Despite attracting increasing numbers of immigrants annually over the past 25 years, the region continues to face the challenge of retaining them. Out of those who were admitted to the region in 2012, only 53 percent stayed 5 years later and 45.6 percent ten years later. Only 52.3 percent of 2017 admissions stayed 5 years later in 2022. Provincial reports showed NS had the highest rate (retaining about 60 percent in ten years), followed by NL and NB (both retaining about 37 percent in ten years). PEI had the lowest rate (retaining less than a quarter of 2012 admissions ten years after arrival). </a:t>
            </a:r>
          </a:p>
          <a:p>
            <a:pPr lvl="0"/>
            <a:r>
              <a:rPr lang="en-CA" dirty="0"/>
              <a:t>Rates are the highest for family class immigrants as mobility decisions are made jointly by family members. Economic and refugee immigrants are less likely to retain.  </a:t>
            </a:r>
          </a:p>
          <a:p>
            <a:endParaRPr lang="en-CA" i="0" dirty="0"/>
          </a:p>
          <a:p>
            <a:endParaRPr lang="en-CA" dirty="0"/>
          </a:p>
        </p:txBody>
      </p:sp>
      <p:sp>
        <p:nvSpPr>
          <p:cNvPr id="4" name="Slide Number Placeholder 3"/>
          <p:cNvSpPr>
            <a:spLocks noGrp="1"/>
          </p:cNvSpPr>
          <p:nvPr>
            <p:ph type="sldNum" sz="quarter" idx="5"/>
          </p:nvPr>
        </p:nvSpPr>
        <p:spPr/>
        <p:txBody>
          <a:bodyPr/>
          <a:lstStyle/>
          <a:p>
            <a:fld id="{14B0E786-1DB5-9C4C-A889-F7072D8FB930}" type="slidenum">
              <a:rPr lang="en-US" smtClean="0"/>
              <a:t>9</a:t>
            </a:fld>
            <a:endParaRPr lang="en-US"/>
          </a:p>
        </p:txBody>
      </p:sp>
    </p:spTree>
    <p:extLst>
      <p:ext uri="{BB962C8B-B14F-4D97-AF65-F5344CB8AC3E}">
        <p14:creationId xmlns:p14="http://schemas.microsoft.com/office/powerpoint/2010/main" val="216794085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F14CC-179D-AF1C-6B29-F2BDF8F037C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FBBF68D-4C10-7C38-3F3B-F295C7318F9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29FD382-5DE2-89E8-CE38-32E1DE480E9A}"/>
              </a:ext>
            </a:extLst>
          </p:cNvPr>
          <p:cNvSpPr>
            <a:spLocks noGrp="1"/>
          </p:cNvSpPr>
          <p:nvPr>
            <p:ph type="dt" sz="half" idx="10"/>
          </p:nvPr>
        </p:nvSpPr>
        <p:spPr/>
        <p:txBody>
          <a:bodyPr/>
          <a:lstStyle/>
          <a:p>
            <a:fld id="{214521A1-061E-3F47-9CE7-102A1BC2DA79}" type="datetimeFigureOut">
              <a:rPr lang="en-US" smtClean="0"/>
              <a:t>3/14/2026</a:t>
            </a:fld>
            <a:endParaRPr lang="en-US"/>
          </a:p>
        </p:txBody>
      </p:sp>
      <p:sp>
        <p:nvSpPr>
          <p:cNvPr id="5" name="Footer Placeholder 4">
            <a:extLst>
              <a:ext uri="{FF2B5EF4-FFF2-40B4-BE49-F238E27FC236}">
                <a16:creationId xmlns:a16="http://schemas.microsoft.com/office/drawing/2014/main" id="{0547AAE5-D108-D3E9-FD96-9FDD723FA1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C2C627-6A29-B7F3-68F0-A623D110DC3E}"/>
              </a:ext>
            </a:extLst>
          </p:cNvPr>
          <p:cNvSpPr>
            <a:spLocks noGrp="1"/>
          </p:cNvSpPr>
          <p:nvPr>
            <p:ph type="sldNum" sz="quarter" idx="12"/>
          </p:nvPr>
        </p:nvSpPr>
        <p:spPr/>
        <p:txBody>
          <a:bodyPr/>
          <a:lstStyle/>
          <a:p>
            <a:fld id="{F4BB6B6B-5438-3845-94FB-777995985B87}" type="slidenum">
              <a:rPr lang="en-US" smtClean="0"/>
              <a:t>‹#›</a:t>
            </a:fld>
            <a:endParaRPr lang="en-US"/>
          </a:p>
        </p:txBody>
      </p:sp>
      <p:pic>
        <p:nvPicPr>
          <p:cNvPr id="10" name="Picture 9" descr="A purple curved line on a black background&#10;&#10;AI-generated content may be incorrect.">
            <a:extLst>
              <a:ext uri="{FF2B5EF4-FFF2-40B4-BE49-F238E27FC236}">
                <a16:creationId xmlns:a16="http://schemas.microsoft.com/office/drawing/2014/main" id="{80195C6A-AEE9-59C0-A600-560B9D6701A5}"/>
              </a:ext>
            </a:extLst>
          </p:cNvPr>
          <p:cNvPicPr>
            <a:picLocks noChangeAspect="1"/>
          </p:cNvPicPr>
          <p:nvPr userDrawn="1"/>
        </p:nvPicPr>
        <p:blipFill>
          <a:blip r:embed="rId2"/>
          <a:srcRect l="1012" r="67079" b="70141"/>
          <a:stretch/>
        </p:blipFill>
        <p:spPr>
          <a:xfrm>
            <a:off x="0" y="5510802"/>
            <a:ext cx="6096000" cy="1347198"/>
          </a:xfrm>
          <a:prstGeom prst="rect">
            <a:avLst/>
          </a:prstGeom>
        </p:spPr>
      </p:pic>
      <p:pic>
        <p:nvPicPr>
          <p:cNvPr id="11" name="Picture 10" descr="A black and white logo&#10;&#10;AI-generated content may be incorrect.">
            <a:extLst>
              <a:ext uri="{FF2B5EF4-FFF2-40B4-BE49-F238E27FC236}">
                <a16:creationId xmlns:a16="http://schemas.microsoft.com/office/drawing/2014/main" id="{F658469D-9DB3-75D7-C2E9-7EFF59DD64D7}"/>
              </a:ext>
            </a:extLst>
          </p:cNvPr>
          <p:cNvPicPr>
            <a:picLocks noChangeAspect="1"/>
          </p:cNvPicPr>
          <p:nvPr userDrawn="1"/>
        </p:nvPicPr>
        <p:blipFill>
          <a:blip r:embed="rId3"/>
          <a:stretch>
            <a:fillRect/>
          </a:stretch>
        </p:blipFill>
        <p:spPr>
          <a:xfrm>
            <a:off x="529457" y="5875293"/>
            <a:ext cx="1719272" cy="604803"/>
          </a:xfrm>
          <a:prstGeom prst="rect">
            <a:avLst/>
          </a:prstGeom>
        </p:spPr>
      </p:pic>
    </p:spTree>
    <p:extLst>
      <p:ext uri="{BB962C8B-B14F-4D97-AF65-F5344CB8AC3E}">
        <p14:creationId xmlns:p14="http://schemas.microsoft.com/office/powerpoint/2010/main" val="27437686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49D9E-1F58-F4AE-E468-E1A89DDFDC7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A5F61DB-E902-022A-6138-8E879EE3278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D0D8A0-DDC1-F43C-DDBC-8FCBCC7202E6}"/>
              </a:ext>
            </a:extLst>
          </p:cNvPr>
          <p:cNvSpPr>
            <a:spLocks noGrp="1"/>
          </p:cNvSpPr>
          <p:nvPr>
            <p:ph type="dt" sz="half" idx="10"/>
          </p:nvPr>
        </p:nvSpPr>
        <p:spPr/>
        <p:txBody>
          <a:bodyPr/>
          <a:lstStyle/>
          <a:p>
            <a:fld id="{214521A1-061E-3F47-9CE7-102A1BC2DA79}" type="datetimeFigureOut">
              <a:rPr lang="en-US" smtClean="0"/>
              <a:t>3/14/2026</a:t>
            </a:fld>
            <a:endParaRPr lang="en-US"/>
          </a:p>
        </p:txBody>
      </p:sp>
      <p:sp>
        <p:nvSpPr>
          <p:cNvPr id="5" name="Footer Placeholder 4">
            <a:extLst>
              <a:ext uri="{FF2B5EF4-FFF2-40B4-BE49-F238E27FC236}">
                <a16:creationId xmlns:a16="http://schemas.microsoft.com/office/drawing/2014/main" id="{11DCA75C-DC73-1ADE-4098-85442FCFA5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9AE8BD-CF38-F557-3FD9-A0C3B35D7DA5}"/>
              </a:ext>
            </a:extLst>
          </p:cNvPr>
          <p:cNvSpPr>
            <a:spLocks noGrp="1"/>
          </p:cNvSpPr>
          <p:nvPr>
            <p:ph type="sldNum" sz="quarter" idx="12"/>
          </p:nvPr>
        </p:nvSpPr>
        <p:spPr/>
        <p:txBody>
          <a:bodyPr/>
          <a:lstStyle/>
          <a:p>
            <a:fld id="{F4BB6B6B-5438-3845-94FB-777995985B87}" type="slidenum">
              <a:rPr lang="en-US" smtClean="0"/>
              <a:t>‹#›</a:t>
            </a:fld>
            <a:endParaRPr lang="en-US"/>
          </a:p>
        </p:txBody>
      </p:sp>
    </p:spTree>
    <p:extLst>
      <p:ext uri="{BB962C8B-B14F-4D97-AF65-F5344CB8AC3E}">
        <p14:creationId xmlns:p14="http://schemas.microsoft.com/office/powerpoint/2010/main" val="22537125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F6B1D45-E0E3-57EC-AE88-AEFE2E2CB64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2D17229-CB33-B3B1-EB67-A6DA7A68C86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8F488D-0B18-E004-67DC-F96FD27056E9}"/>
              </a:ext>
            </a:extLst>
          </p:cNvPr>
          <p:cNvSpPr>
            <a:spLocks noGrp="1"/>
          </p:cNvSpPr>
          <p:nvPr>
            <p:ph type="dt" sz="half" idx="10"/>
          </p:nvPr>
        </p:nvSpPr>
        <p:spPr/>
        <p:txBody>
          <a:bodyPr/>
          <a:lstStyle/>
          <a:p>
            <a:fld id="{214521A1-061E-3F47-9CE7-102A1BC2DA79}" type="datetimeFigureOut">
              <a:rPr lang="en-US" smtClean="0"/>
              <a:t>3/14/2026</a:t>
            </a:fld>
            <a:endParaRPr lang="en-US"/>
          </a:p>
        </p:txBody>
      </p:sp>
      <p:sp>
        <p:nvSpPr>
          <p:cNvPr id="5" name="Footer Placeholder 4">
            <a:extLst>
              <a:ext uri="{FF2B5EF4-FFF2-40B4-BE49-F238E27FC236}">
                <a16:creationId xmlns:a16="http://schemas.microsoft.com/office/drawing/2014/main" id="{947EC08E-6803-E18A-0A46-EB06E8C0FD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B4CC7C-E652-0FD7-210F-215AD2FE83F6}"/>
              </a:ext>
            </a:extLst>
          </p:cNvPr>
          <p:cNvSpPr>
            <a:spLocks noGrp="1"/>
          </p:cNvSpPr>
          <p:nvPr>
            <p:ph type="sldNum" sz="quarter" idx="12"/>
          </p:nvPr>
        </p:nvSpPr>
        <p:spPr/>
        <p:txBody>
          <a:bodyPr/>
          <a:lstStyle/>
          <a:p>
            <a:fld id="{F4BB6B6B-5438-3845-94FB-777995985B87}" type="slidenum">
              <a:rPr lang="en-US" smtClean="0"/>
              <a:t>‹#›</a:t>
            </a:fld>
            <a:endParaRPr lang="en-US"/>
          </a:p>
        </p:txBody>
      </p:sp>
    </p:spTree>
    <p:extLst>
      <p:ext uri="{BB962C8B-B14F-4D97-AF65-F5344CB8AC3E}">
        <p14:creationId xmlns:p14="http://schemas.microsoft.com/office/powerpoint/2010/main" val="8271797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5AE9B-3CED-2FB9-13B9-EDAE3C7EAE1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BDD3BE6-BE31-F939-B27B-64751EBA83D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905612-7C4D-5F3D-759F-E39F5F0097D1}"/>
              </a:ext>
            </a:extLst>
          </p:cNvPr>
          <p:cNvSpPr>
            <a:spLocks noGrp="1"/>
          </p:cNvSpPr>
          <p:nvPr>
            <p:ph type="dt" sz="half" idx="10"/>
          </p:nvPr>
        </p:nvSpPr>
        <p:spPr/>
        <p:txBody>
          <a:bodyPr/>
          <a:lstStyle/>
          <a:p>
            <a:fld id="{214521A1-061E-3F47-9CE7-102A1BC2DA79}" type="datetimeFigureOut">
              <a:rPr lang="en-US" smtClean="0"/>
              <a:t>3/14/2026</a:t>
            </a:fld>
            <a:endParaRPr lang="en-US"/>
          </a:p>
        </p:txBody>
      </p:sp>
      <p:sp>
        <p:nvSpPr>
          <p:cNvPr id="5" name="Footer Placeholder 4">
            <a:extLst>
              <a:ext uri="{FF2B5EF4-FFF2-40B4-BE49-F238E27FC236}">
                <a16:creationId xmlns:a16="http://schemas.microsoft.com/office/drawing/2014/main" id="{04E4DA59-DE44-0851-B2D8-0F3A3E52FC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D31970-4563-DFC5-87CC-545B87798828}"/>
              </a:ext>
            </a:extLst>
          </p:cNvPr>
          <p:cNvSpPr>
            <a:spLocks noGrp="1"/>
          </p:cNvSpPr>
          <p:nvPr>
            <p:ph type="sldNum" sz="quarter" idx="12"/>
          </p:nvPr>
        </p:nvSpPr>
        <p:spPr/>
        <p:txBody>
          <a:bodyPr/>
          <a:lstStyle/>
          <a:p>
            <a:fld id="{F4BB6B6B-5438-3845-94FB-777995985B87}" type="slidenum">
              <a:rPr lang="en-US" smtClean="0"/>
              <a:t>‹#›</a:t>
            </a:fld>
            <a:endParaRPr lang="en-US"/>
          </a:p>
        </p:txBody>
      </p:sp>
    </p:spTree>
    <p:extLst>
      <p:ext uri="{BB962C8B-B14F-4D97-AF65-F5344CB8AC3E}">
        <p14:creationId xmlns:p14="http://schemas.microsoft.com/office/powerpoint/2010/main" val="2464820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959C9-7F1F-D168-4B3E-25E8E9FEB03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7EAEE56-2020-15A6-7347-2DFE5D66BDB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057EB01-BF9D-5B37-114C-21E3784D4161}"/>
              </a:ext>
            </a:extLst>
          </p:cNvPr>
          <p:cNvSpPr>
            <a:spLocks noGrp="1"/>
          </p:cNvSpPr>
          <p:nvPr>
            <p:ph type="dt" sz="half" idx="10"/>
          </p:nvPr>
        </p:nvSpPr>
        <p:spPr/>
        <p:txBody>
          <a:bodyPr/>
          <a:lstStyle/>
          <a:p>
            <a:fld id="{214521A1-061E-3F47-9CE7-102A1BC2DA79}" type="datetimeFigureOut">
              <a:rPr lang="en-US" smtClean="0"/>
              <a:t>3/14/2026</a:t>
            </a:fld>
            <a:endParaRPr lang="en-US"/>
          </a:p>
        </p:txBody>
      </p:sp>
      <p:sp>
        <p:nvSpPr>
          <p:cNvPr id="5" name="Footer Placeholder 4">
            <a:extLst>
              <a:ext uri="{FF2B5EF4-FFF2-40B4-BE49-F238E27FC236}">
                <a16:creationId xmlns:a16="http://schemas.microsoft.com/office/drawing/2014/main" id="{78A0E43C-5503-939A-DA8C-A92BC10700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330195-29D7-E2E5-D05E-B7AB127DFEAD}"/>
              </a:ext>
            </a:extLst>
          </p:cNvPr>
          <p:cNvSpPr>
            <a:spLocks noGrp="1"/>
          </p:cNvSpPr>
          <p:nvPr>
            <p:ph type="sldNum" sz="quarter" idx="12"/>
          </p:nvPr>
        </p:nvSpPr>
        <p:spPr/>
        <p:txBody>
          <a:bodyPr/>
          <a:lstStyle/>
          <a:p>
            <a:fld id="{F4BB6B6B-5438-3845-94FB-777995985B87}" type="slidenum">
              <a:rPr lang="en-US" smtClean="0"/>
              <a:t>‹#›</a:t>
            </a:fld>
            <a:endParaRPr lang="en-US"/>
          </a:p>
        </p:txBody>
      </p:sp>
    </p:spTree>
    <p:extLst>
      <p:ext uri="{BB962C8B-B14F-4D97-AF65-F5344CB8AC3E}">
        <p14:creationId xmlns:p14="http://schemas.microsoft.com/office/powerpoint/2010/main" val="40359457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78720-9430-4C4B-7C80-7EE339CC394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4059CAD-7A2A-F884-C236-8273333249B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6A25616-121A-98E2-4268-E3D2E599024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60474D6-ABE2-8B37-C162-D83DA645F518}"/>
              </a:ext>
            </a:extLst>
          </p:cNvPr>
          <p:cNvSpPr>
            <a:spLocks noGrp="1"/>
          </p:cNvSpPr>
          <p:nvPr>
            <p:ph type="dt" sz="half" idx="10"/>
          </p:nvPr>
        </p:nvSpPr>
        <p:spPr/>
        <p:txBody>
          <a:bodyPr/>
          <a:lstStyle/>
          <a:p>
            <a:fld id="{214521A1-061E-3F47-9CE7-102A1BC2DA79}" type="datetimeFigureOut">
              <a:rPr lang="en-US" smtClean="0"/>
              <a:t>3/14/2026</a:t>
            </a:fld>
            <a:endParaRPr lang="en-US"/>
          </a:p>
        </p:txBody>
      </p:sp>
      <p:sp>
        <p:nvSpPr>
          <p:cNvPr id="6" name="Footer Placeholder 5">
            <a:extLst>
              <a:ext uri="{FF2B5EF4-FFF2-40B4-BE49-F238E27FC236}">
                <a16:creationId xmlns:a16="http://schemas.microsoft.com/office/drawing/2014/main" id="{EFA4EDCA-2157-2578-70AD-69178E590D5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37B6A1-AEB8-04DB-7FB9-1392126F1558}"/>
              </a:ext>
            </a:extLst>
          </p:cNvPr>
          <p:cNvSpPr>
            <a:spLocks noGrp="1"/>
          </p:cNvSpPr>
          <p:nvPr>
            <p:ph type="sldNum" sz="quarter" idx="12"/>
          </p:nvPr>
        </p:nvSpPr>
        <p:spPr/>
        <p:txBody>
          <a:bodyPr/>
          <a:lstStyle/>
          <a:p>
            <a:fld id="{F4BB6B6B-5438-3845-94FB-777995985B87}" type="slidenum">
              <a:rPr lang="en-US" smtClean="0"/>
              <a:t>‹#›</a:t>
            </a:fld>
            <a:endParaRPr lang="en-US"/>
          </a:p>
        </p:txBody>
      </p:sp>
    </p:spTree>
    <p:extLst>
      <p:ext uri="{BB962C8B-B14F-4D97-AF65-F5344CB8AC3E}">
        <p14:creationId xmlns:p14="http://schemas.microsoft.com/office/powerpoint/2010/main" val="12990508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D0028-DB76-25D6-0E4E-CCD7F4341093}"/>
              </a:ext>
            </a:extLst>
          </p:cNvPr>
          <p:cNvSpPr>
            <a:spLocks noGrp="1"/>
          </p:cNvSpPr>
          <p:nvPr>
            <p:ph type="title"/>
          </p:nvPr>
        </p:nvSpPr>
        <p:spPr>
          <a:xfrm>
            <a:off x="839788" y="365125"/>
            <a:ext cx="10515600" cy="1325563"/>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D6E3F0FE-CF4E-2CE9-11C0-06F1D7F444D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E7EEE27-6AFC-70C3-FFD0-F0B8519E58A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FD82322-0F95-A0E8-975E-08CD10A725B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A5353D4-0E2A-7820-4357-D4F52AA3295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93E887E-EE58-DE9A-8D48-4D54CF270049}"/>
              </a:ext>
            </a:extLst>
          </p:cNvPr>
          <p:cNvSpPr>
            <a:spLocks noGrp="1"/>
          </p:cNvSpPr>
          <p:nvPr>
            <p:ph type="dt" sz="half" idx="10"/>
          </p:nvPr>
        </p:nvSpPr>
        <p:spPr/>
        <p:txBody>
          <a:bodyPr/>
          <a:lstStyle/>
          <a:p>
            <a:fld id="{214521A1-061E-3F47-9CE7-102A1BC2DA79}" type="datetimeFigureOut">
              <a:rPr lang="en-US" smtClean="0"/>
              <a:t>3/14/2026</a:t>
            </a:fld>
            <a:endParaRPr lang="en-US"/>
          </a:p>
        </p:txBody>
      </p:sp>
      <p:sp>
        <p:nvSpPr>
          <p:cNvPr id="8" name="Footer Placeholder 7">
            <a:extLst>
              <a:ext uri="{FF2B5EF4-FFF2-40B4-BE49-F238E27FC236}">
                <a16:creationId xmlns:a16="http://schemas.microsoft.com/office/drawing/2014/main" id="{BE50DC31-6FD7-A4BA-7194-4A7BD07C1B4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48F240E-A492-BE9B-4A97-591D7E480937}"/>
              </a:ext>
            </a:extLst>
          </p:cNvPr>
          <p:cNvSpPr>
            <a:spLocks noGrp="1"/>
          </p:cNvSpPr>
          <p:nvPr>
            <p:ph type="sldNum" sz="quarter" idx="12"/>
          </p:nvPr>
        </p:nvSpPr>
        <p:spPr/>
        <p:txBody>
          <a:bodyPr/>
          <a:lstStyle/>
          <a:p>
            <a:fld id="{F4BB6B6B-5438-3845-94FB-777995985B87}" type="slidenum">
              <a:rPr lang="en-US" smtClean="0"/>
              <a:t>‹#›</a:t>
            </a:fld>
            <a:endParaRPr lang="en-US"/>
          </a:p>
        </p:txBody>
      </p:sp>
      <p:sp>
        <p:nvSpPr>
          <p:cNvPr id="10" name="Rectangle 9">
            <a:extLst>
              <a:ext uri="{FF2B5EF4-FFF2-40B4-BE49-F238E27FC236}">
                <a16:creationId xmlns:a16="http://schemas.microsoft.com/office/drawing/2014/main" id="{5FCFD4D0-CA07-F2EE-4726-5E2FEE5D0A73}"/>
              </a:ext>
            </a:extLst>
          </p:cNvPr>
          <p:cNvSpPr/>
          <p:nvPr userDrawn="1"/>
        </p:nvSpPr>
        <p:spPr>
          <a:xfrm>
            <a:off x="0" y="-1"/>
            <a:ext cx="12192000" cy="1266631"/>
          </a:xfrm>
          <a:prstGeom prst="rect">
            <a:avLst/>
          </a:prstGeom>
          <a:solidFill>
            <a:srgbClr val="63004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98500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7E2CF-911E-633F-D3E1-A6C1C99BFCA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1638723-DCD6-2D61-4F87-CEB903C3C235}"/>
              </a:ext>
            </a:extLst>
          </p:cNvPr>
          <p:cNvSpPr>
            <a:spLocks noGrp="1"/>
          </p:cNvSpPr>
          <p:nvPr>
            <p:ph type="dt" sz="half" idx="10"/>
          </p:nvPr>
        </p:nvSpPr>
        <p:spPr/>
        <p:txBody>
          <a:bodyPr/>
          <a:lstStyle/>
          <a:p>
            <a:fld id="{214521A1-061E-3F47-9CE7-102A1BC2DA79}" type="datetimeFigureOut">
              <a:rPr lang="en-US" smtClean="0"/>
              <a:t>3/14/2026</a:t>
            </a:fld>
            <a:endParaRPr lang="en-US"/>
          </a:p>
        </p:txBody>
      </p:sp>
      <p:sp>
        <p:nvSpPr>
          <p:cNvPr id="4" name="Footer Placeholder 3">
            <a:extLst>
              <a:ext uri="{FF2B5EF4-FFF2-40B4-BE49-F238E27FC236}">
                <a16:creationId xmlns:a16="http://schemas.microsoft.com/office/drawing/2014/main" id="{DB788BB1-5F17-C83C-62F2-6CECCAB6C22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AAB0504-0345-659C-F7AE-D491599D3B85}"/>
              </a:ext>
            </a:extLst>
          </p:cNvPr>
          <p:cNvSpPr>
            <a:spLocks noGrp="1"/>
          </p:cNvSpPr>
          <p:nvPr>
            <p:ph type="sldNum" sz="quarter" idx="12"/>
          </p:nvPr>
        </p:nvSpPr>
        <p:spPr/>
        <p:txBody>
          <a:bodyPr/>
          <a:lstStyle/>
          <a:p>
            <a:fld id="{F4BB6B6B-5438-3845-94FB-777995985B87}" type="slidenum">
              <a:rPr lang="en-US" smtClean="0"/>
              <a:t>‹#›</a:t>
            </a:fld>
            <a:endParaRPr lang="en-US"/>
          </a:p>
        </p:txBody>
      </p:sp>
    </p:spTree>
    <p:extLst>
      <p:ext uri="{BB962C8B-B14F-4D97-AF65-F5344CB8AC3E}">
        <p14:creationId xmlns:p14="http://schemas.microsoft.com/office/powerpoint/2010/main" val="31885801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BA63B78-E557-2E46-678A-EA2302EDE8E0}"/>
              </a:ext>
            </a:extLst>
          </p:cNvPr>
          <p:cNvSpPr>
            <a:spLocks noGrp="1"/>
          </p:cNvSpPr>
          <p:nvPr>
            <p:ph type="dt" sz="half" idx="10"/>
          </p:nvPr>
        </p:nvSpPr>
        <p:spPr/>
        <p:txBody>
          <a:bodyPr/>
          <a:lstStyle/>
          <a:p>
            <a:fld id="{214521A1-061E-3F47-9CE7-102A1BC2DA79}" type="datetimeFigureOut">
              <a:rPr lang="en-US" smtClean="0"/>
              <a:t>3/14/2026</a:t>
            </a:fld>
            <a:endParaRPr lang="en-US"/>
          </a:p>
        </p:txBody>
      </p:sp>
      <p:sp>
        <p:nvSpPr>
          <p:cNvPr id="3" name="Footer Placeholder 2">
            <a:extLst>
              <a:ext uri="{FF2B5EF4-FFF2-40B4-BE49-F238E27FC236}">
                <a16:creationId xmlns:a16="http://schemas.microsoft.com/office/drawing/2014/main" id="{F350D5EB-791E-F291-805A-F742C357698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30A6E21-CA6B-E3F2-7B8A-3334B8D7284F}"/>
              </a:ext>
            </a:extLst>
          </p:cNvPr>
          <p:cNvSpPr>
            <a:spLocks noGrp="1"/>
          </p:cNvSpPr>
          <p:nvPr>
            <p:ph type="sldNum" sz="quarter" idx="12"/>
          </p:nvPr>
        </p:nvSpPr>
        <p:spPr/>
        <p:txBody>
          <a:bodyPr/>
          <a:lstStyle/>
          <a:p>
            <a:fld id="{F4BB6B6B-5438-3845-94FB-777995985B87}" type="slidenum">
              <a:rPr lang="en-US" smtClean="0"/>
              <a:t>‹#›</a:t>
            </a:fld>
            <a:endParaRPr lang="en-US"/>
          </a:p>
        </p:txBody>
      </p:sp>
    </p:spTree>
    <p:extLst>
      <p:ext uri="{BB962C8B-B14F-4D97-AF65-F5344CB8AC3E}">
        <p14:creationId xmlns:p14="http://schemas.microsoft.com/office/powerpoint/2010/main" val="1105247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4FAC69-84B8-B057-ABFB-7B49EB94637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5443481-2200-4F5E-C728-403D4FD4D9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71D7E08-65ED-3225-74AA-5C460D47982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B144DD-0722-CA8B-2EA9-AB3EDCEF1D57}"/>
              </a:ext>
            </a:extLst>
          </p:cNvPr>
          <p:cNvSpPr>
            <a:spLocks noGrp="1"/>
          </p:cNvSpPr>
          <p:nvPr>
            <p:ph type="dt" sz="half" idx="10"/>
          </p:nvPr>
        </p:nvSpPr>
        <p:spPr/>
        <p:txBody>
          <a:bodyPr/>
          <a:lstStyle/>
          <a:p>
            <a:fld id="{214521A1-061E-3F47-9CE7-102A1BC2DA79}" type="datetimeFigureOut">
              <a:rPr lang="en-US" smtClean="0"/>
              <a:t>3/14/2026</a:t>
            </a:fld>
            <a:endParaRPr lang="en-US"/>
          </a:p>
        </p:txBody>
      </p:sp>
      <p:sp>
        <p:nvSpPr>
          <p:cNvPr id="6" name="Footer Placeholder 5">
            <a:extLst>
              <a:ext uri="{FF2B5EF4-FFF2-40B4-BE49-F238E27FC236}">
                <a16:creationId xmlns:a16="http://schemas.microsoft.com/office/drawing/2014/main" id="{85B4444B-7E8C-386B-79C7-380C405F6A8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EE2C3-2BD0-1AA2-0CD6-B970343A2D57}"/>
              </a:ext>
            </a:extLst>
          </p:cNvPr>
          <p:cNvSpPr>
            <a:spLocks noGrp="1"/>
          </p:cNvSpPr>
          <p:nvPr>
            <p:ph type="sldNum" sz="quarter" idx="12"/>
          </p:nvPr>
        </p:nvSpPr>
        <p:spPr/>
        <p:txBody>
          <a:bodyPr/>
          <a:lstStyle/>
          <a:p>
            <a:fld id="{F4BB6B6B-5438-3845-94FB-777995985B87}" type="slidenum">
              <a:rPr lang="en-US" smtClean="0"/>
              <a:t>‹#›</a:t>
            </a:fld>
            <a:endParaRPr lang="en-US"/>
          </a:p>
        </p:txBody>
      </p:sp>
    </p:spTree>
    <p:extLst>
      <p:ext uri="{BB962C8B-B14F-4D97-AF65-F5344CB8AC3E}">
        <p14:creationId xmlns:p14="http://schemas.microsoft.com/office/powerpoint/2010/main" val="2163188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7A599B-3996-304A-F1C8-F3A3D343047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D6F5FCB-4942-F720-7ECE-20052C16122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6C8E44C-6EBA-14AC-7404-C95E61A61F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1379365-9743-5CA3-58EE-2FAD19038F73}"/>
              </a:ext>
            </a:extLst>
          </p:cNvPr>
          <p:cNvSpPr>
            <a:spLocks noGrp="1"/>
          </p:cNvSpPr>
          <p:nvPr>
            <p:ph type="dt" sz="half" idx="10"/>
          </p:nvPr>
        </p:nvSpPr>
        <p:spPr/>
        <p:txBody>
          <a:bodyPr/>
          <a:lstStyle/>
          <a:p>
            <a:fld id="{214521A1-061E-3F47-9CE7-102A1BC2DA79}" type="datetimeFigureOut">
              <a:rPr lang="en-US" smtClean="0"/>
              <a:t>3/14/2026</a:t>
            </a:fld>
            <a:endParaRPr lang="en-US"/>
          </a:p>
        </p:txBody>
      </p:sp>
      <p:sp>
        <p:nvSpPr>
          <p:cNvPr id="6" name="Footer Placeholder 5">
            <a:extLst>
              <a:ext uri="{FF2B5EF4-FFF2-40B4-BE49-F238E27FC236}">
                <a16:creationId xmlns:a16="http://schemas.microsoft.com/office/drawing/2014/main" id="{F834F22E-7A60-938B-85BB-F5B978D4A93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EE86A08-E2EE-0F7E-3805-C512924368CD}"/>
              </a:ext>
            </a:extLst>
          </p:cNvPr>
          <p:cNvSpPr>
            <a:spLocks noGrp="1"/>
          </p:cNvSpPr>
          <p:nvPr>
            <p:ph type="sldNum" sz="quarter" idx="12"/>
          </p:nvPr>
        </p:nvSpPr>
        <p:spPr/>
        <p:txBody>
          <a:bodyPr/>
          <a:lstStyle/>
          <a:p>
            <a:fld id="{F4BB6B6B-5438-3845-94FB-777995985B87}" type="slidenum">
              <a:rPr lang="en-US" smtClean="0"/>
              <a:t>‹#›</a:t>
            </a:fld>
            <a:endParaRPr lang="en-US"/>
          </a:p>
        </p:txBody>
      </p:sp>
    </p:spTree>
    <p:extLst>
      <p:ext uri="{BB962C8B-B14F-4D97-AF65-F5344CB8AC3E}">
        <p14:creationId xmlns:p14="http://schemas.microsoft.com/office/powerpoint/2010/main" val="7100982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23CE051-AB31-D0C2-F782-FA59674D3DB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1DA7DEDC-FB5A-5863-300C-E9BC2AD01B1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045DFA-E6D3-2A37-40AE-0F978AA35FE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14521A1-061E-3F47-9CE7-102A1BC2DA79}" type="datetimeFigureOut">
              <a:rPr lang="en-US" smtClean="0"/>
              <a:t>3/14/2026</a:t>
            </a:fld>
            <a:endParaRPr lang="en-US"/>
          </a:p>
        </p:txBody>
      </p:sp>
      <p:sp>
        <p:nvSpPr>
          <p:cNvPr id="5" name="Footer Placeholder 4">
            <a:extLst>
              <a:ext uri="{FF2B5EF4-FFF2-40B4-BE49-F238E27FC236}">
                <a16:creationId xmlns:a16="http://schemas.microsoft.com/office/drawing/2014/main" id="{DFA29486-C782-6B65-BFA7-833D517331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AA27CE8-C8E2-8313-28B4-CBAB4AE2D25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4BB6B6B-5438-3845-94FB-777995985B87}" type="slidenum">
              <a:rPr lang="en-US" smtClean="0"/>
              <a:t>‹#›</a:t>
            </a:fld>
            <a:endParaRPr lang="en-US"/>
          </a:p>
        </p:txBody>
      </p:sp>
      <p:sp>
        <p:nvSpPr>
          <p:cNvPr id="7" name="Rectangle 6">
            <a:extLst>
              <a:ext uri="{FF2B5EF4-FFF2-40B4-BE49-F238E27FC236}">
                <a16:creationId xmlns:a16="http://schemas.microsoft.com/office/drawing/2014/main" id="{5D5159F9-EEF6-1D51-1BE2-6BFAC3BFF203}"/>
              </a:ext>
            </a:extLst>
          </p:cNvPr>
          <p:cNvSpPr/>
          <p:nvPr userDrawn="1"/>
        </p:nvSpPr>
        <p:spPr>
          <a:xfrm>
            <a:off x="0" y="-1"/>
            <a:ext cx="12192000" cy="1266631"/>
          </a:xfrm>
          <a:prstGeom prst="rect">
            <a:avLst/>
          </a:prstGeom>
          <a:solidFill>
            <a:srgbClr val="63004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kumimoji="0" lang="en-CA" sz="4800" b="1" i="0" u="none" strike="noStrike" kern="1200" cap="none" spc="0" normalizeH="0" baseline="0" noProof="0" dirty="0">
                <a:ln>
                  <a:noFill/>
                </a:ln>
                <a:solidFill>
                  <a:srgbClr val="FFFFFF"/>
                </a:solidFill>
                <a:effectLst/>
                <a:uLnTx/>
                <a:uFillTx/>
                <a:latin typeface="Raleway ExtraBold" pitchFamily="2" charset="77"/>
                <a:ea typeface="+mn-ea"/>
                <a:cs typeface="+mn-cs"/>
              </a:rPr>
              <a:t>     ARGEIAD</a:t>
            </a:r>
            <a:endParaRPr lang="en-US" dirty="0"/>
          </a:p>
        </p:txBody>
      </p:sp>
      <p:pic>
        <p:nvPicPr>
          <p:cNvPr id="8" name="Picture 7">
            <a:extLst>
              <a:ext uri="{FF2B5EF4-FFF2-40B4-BE49-F238E27FC236}">
                <a16:creationId xmlns:a16="http://schemas.microsoft.com/office/drawing/2014/main" id="{76E8FFFA-B01B-5FD9-B3E2-BB8DB9A5AC15}"/>
              </a:ext>
            </a:extLst>
          </p:cNvPr>
          <p:cNvPicPr>
            <a:picLocks noChangeAspect="1"/>
          </p:cNvPicPr>
          <p:nvPr userDrawn="1"/>
        </p:nvPicPr>
        <p:blipFill>
          <a:blip r:embed="rId13"/>
          <a:srcRect t="48055" r="31768"/>
          <a:stretch/>
        </p:blipFill>
        <p:spPr>
          <a:xfrm>
            <a:off x="6888678" y="-1"/>
            <a:ext cx="5303322" cy="953470"/>
          </a:xfrm>
          <a:prstGeom prst="rect">
            <a:avLst/>
          </a:prstGeom>
        </p:spPr>
      </p:pic>
      <p:pic>
        <p:nvPicPr>
          <p:cNvPr id="9" name="Picture 8" descr="A purple curved line on a black background&#10;&#10;AI-generated content may be incorrect.">
            <a:extLst>
              <a:ext uri="{FF2B5EF4-FFF2-40B4-BE49-F238E27FC236}">
                <a16:creationId xmlns:a16="http://schemas.microsoft.com/office/drawing/2014/main" id="{6D181159-E2CD-B394-D637-B864995D8F62}"/>
              </a:ext>
            </a:extLst>
          </p:cNvPr>
          <p:cNvPicPr>
            <a:picLocks noChangeAspect="1"/>
          </p:cNvPicPr>
          <p:nvPr userDrawn="1"/>
        </p:nvPicPr>
        <p:blipFill>
          <a:blip r:embed="rId14"/>
          <a:srcRect l="1012" r="67079" b="70141"/>
          <a:stretch/>
        </p:blipFill>
        <p:spPr>
          <a:xfrm>
            <a:off x="0" y="5510802"/>
            <a:ext cx="6096000" cy="1347198"/>
          </a:xfrm>
          <a:prstGeom prst="rect">
            <a:avLst/>
          </a:prstGeom>
        </p:spPr>
      </p:pic>
      <p:pic>
        <p:nvPicPr>
          <p:cNvPr id="10" name="Picture 9" descr="A black and white logo&#10;&#10;AI-generated content may be incorrect.">
            <a:extLst>
              <a:ext uri="{FF2B5EF4-FFF2-40B4-BE49-F238E27FC236}">
                <a16:creationId xmlns:a16="http://schemas.microsoft.com/office/drawing/2014/main" id="{9C4DFB55-4A88-B62A-5A0B-3EB8C073C5BB}"/>
              </a:ext>
            </a:extLst>
          </p:cNvPr>
          <p:cNvPicPr>
            <a:picLocks noChangeAspect="1"/>
          </p:cNvPicPr>
          <p:nvPr userDrawn="1"/>
        </p:nvPicPr>
        <p:blipFill>
          <a:blip r:embed="rId15"/>
          <a:stretch>
            <a:fillRect/>
          </a:stretch>
        </p:blipFill>
        <p:spPr>
          <a:xfrm>
            <a:off x="529457" y="5875293"/>
            <a:ext cx="1719272" cy="604803"/>
          </a:xfrm>
          <a:prstGeom prst="rect">
            <a:avLst/>
          </a:prstGeom>
        </p:spPr>
      </p:pic>
    </p:spTree>
    <p:extLst>
      <p:ext uri="{BB962C8B-B14F-4D97-AF65-F5344CB8AC3E}">
        <p14:creationId xmlns:p14="http://schemas.microsoft.com/office/powerpoint/2010/main" val="38614754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chart" Target="../charts/chart1.xml"/><Relationship Id="rId5" Type="http://schemas.openxmlformats.org/officeDocument/2006/relationships/image" Target="../media/image1.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8DA10-902D-F68C-7E2B-91621557ADF7}"/>
            </a:ext>
          </a:extLst>
        </p:cNvPr>
        <p:cNvGrpSpPr/>
        <p:nvPr/>
      </p:nvGrpSpPr>
      <p:grpSpPr>
        <a:xfrm>
          <a:off x="0" y="0"/>
          <a:ext cx="0" cy="0"/>
          <a:chOff x="0" y="0"/>
          <a:chExt cx="0" cy="0"/>
        </a:xfrm>
      </p:grpSpPr>
      <p:pic>
        <p:nvPicPr>
          <p:cNvPr id="8" name="Picture 7" descr="A purple curved line on a black background&#10;&#10;AI-generated content may be incorrect.">
            <a:extLst>
              <a:ext uri="{FF2B5EF4-FFF2-40B4-BE49-F238E27FC236}">
                <a16:creationId xmlns:a16="http://schemas.microsoft.com/office/drawing/2014/main" id="{54537A8E-92C9-5FCE-8C22-6A61B652CAF8}"/>
              </a:ext>
            </a:extLst>
          </p:cNvPr>
          <p:cNvPicPr>
            <a:picLocks noChangeAspect="1"/>
          </p:cNvPicPr>
          <p:nvPr/>
        </p:nvPicPr>
        <p:blipFill>
          <a:blip r:embed="rId3"/>
          <a:srcRect l="1012" r="67079" b="70141"/>
          <a:stretch/>
        </p:blipFill>
        <p:spPr>
          <a:xfrm>
            <a:off x="47006" y="5875293"/>
            <a:ext cx="12192000" cy="982707"/>
          </a:xfrm>
          <a:prstGeom prst="rect">
            <a:avLst/>
          </a:prstGeom>
        </p:spPr>
      </p:pic>
      <p:pic>
        <p:nvPicPr>
          <p:cNvPr id="9" name="Picture 8" descr="A black and white logo&#10;&#10;AI-generated content may be incorrect.">
            <a:extLst>
              <a:ext uri="{FF2B5EF4-FFF2-40B4-BE49-F238E27FC236}">
                <a16:creationId xmlns:a16="http://schemas.microsoft.com/office/drawing/2014/main" id="{D09C8285-9991-6E07-24E5-0BC9B3618A4D}"/>
              </a:ext>
            </a:extLst>
          </p:cNvPr>
          <p:cNvPicPr>
            <a:picLocks noChangeAspect="1"/>
          </p:cNvPicPr>
          <p:nvPr/>
        </p:nvPicPr>
        <p:blipFill>
          <a:blip r:embed="rId4"/>
          <a:stretch>
            <a:fillRect/>
          </a:stretch>
        </p:blipFill>
        <p:spPr>
          <a:xfrm>
            <a:off x="529457" y="6005945"/>
            <a:ext cx="1719272" cy="647660"/>
          </a:xfrm>
          <a:prstGeom prst="rect">
            <a:avLst/>
          </a:prstGeom>
        </p:spPr>
      </p:pic>
      <p:sp>
        <p:nvSpPr>
          <p:cNvPr id="11" name="Rectangle 10">
            <a:extLst>
              <a:ext uri="{FF2B5EF4-FFF2-40B4-BE49-F238E27FC236}">
                <a16:creationId xmlns:a16="http://schemas.microsoft.com/office/drawing/2014/main" id="{5075B149-5E7B-DF80-B939-E93F682B036D}"/>
              </a:ext>
            </a:extLst>
          </p:cNvPr>
          <p:cNvSpPr/>
          <p:nvPr/>
        </p:nvSpPr>
        <p:spPr>
          <a:xfrm>
            <a:off x="0" y="-1"/>
            <a:ext cx="12192000" cy="1266631"/>
          </a:xfrm>
          <a:prstGeom prst="rect">
            <a:avLst/>
          </a:prstGeom>
          <a:solidFill>
            <a:srgbClr val="63004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02F4B252-0450-DD4E-ECF3-B9B5FF8AFD0E}"/>
              </a:ext>
            </a:extLst>
          </p:cNvPr>
          <p:cNvPicPr>
            <a:picLocks noChangeAspect="1"/>
          </p:cNvPicPr>
          <p:nvPr/>
        </p:nvPicPr>
        <p:blipFill>
          <a:blip r:embed="rId5"/>
          <a:srcRect t="48055" r="31768"/>
          <a:stretch/>
        </p:blipFill>
        <p:spPr>
          <a:xfrm>
            <a:off x="6888678" y="-1"/>
            <a:ext cx="5303322" cy="953470"/>
          </a:xfrm>
          <a:prstGeom prst="rect">
            <a:avLst/>
          </a:prstGeom>
        </p:spPr>
      </p:pic>
      <p:sp>
        <p:nvSpPr>
          <p:cNvPr id="13" name="TextBox 12">
            <a:extLst>
              <a:ext uri="{FF2B5EF4-FFF2-40B4-BE49-F238E27FC236}">
                <a16:creationId xmlns:a16="http://schemas.microsoft.com/office/drawing/2014/main" id="{2C2EDD45-C7BC-6A2D-8D5C-12CC813540F6}"/>
              </a:ext>
            </a:extLst>
          </p:cNvPr>
          <p:cNvSpPr txBox="1"/>
          <p:nvPr/>
        </p:nvSpPr>
        <p:spPr>
          <a:xfrm>
            <a:off x="436099" y="253002"/>
            <a:ext cx="2972119" cy="830997"/>
          </a:xfrm>
          <a:prstGeom prst="rect">
            <a:avLst/>
          </a:prstGeom>
          <a:noFill/>
        </p:spPr>
        <p:txBody>
          <a:bodyPr wrap="square" rtlCol="0">
            <a:spAutoFit/>
          </a:bodyPr>
          <a:lstStyle/>
          <a:p>
            <a:pPr rtl="0">
              <a:buNone/>
            </a:pPr>
            <a:r>
              <a:rPr lang="en-CA" sz="4800" b="1" dirty="0">
                <a:solidFill>
                  <a:srgbClr val="FFFFFF"/>
                </a:solidFill>
                <a:effectLst/>
                <a:latin typeface="Raleway ExtraBold" pitchFamily="2" charset="77"/>
              </a:rPr>
              <a:t>ARGEIAD</a:t>
            </a:r>
            <a:endParaRPr lang="en-CA" sz="4800" b="1" dirty="0">
              <a:effectLst/>
              <a:latin typeface="Raleway ExtraBold" pitchFamily="2" charset="77"/>
            </a:endParaRPr>
          </a:p>
        </p:txBody>
      </p:sp>
      <p:sp>
        <p:nvSpPr>
          <p:cNvPr id="2" name="Oval 1">
            <a:extLst>
              <a:ext uri="{FF2B5EF4-FFF2-40B4-BE49-F238E27FC236}">
                <a16:creationId xmlns:a16="http://schemas.microsoft.com/office/drawing/2014/main" id="{DCEEB9B1-33F7-A3D2-CB9E-D1B5EAA1DCB3}"/>
              </a:ext>
            </a:extLst>
          </p:cNvPr>
          <p:cNvSpPr/>
          <p:nvPr/>
        </p:nvSpPr>
        <p:spPr>
          <a:xfrm>
            <a:off x="47006" y="1306099"/>
            <a:ext cx="11752118" cy="4739315"/>
          </a:xfrm>
          <a:prstGeom prst="ellipse">
            <a:avLst/>
          </a:prstGeom>
          <a:solidFill>
            <a:schemeClr val="tx2">
              <a:lumMod val="25000"/>
              <a:lumOff val="75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5400" b="1" dirty="0">
                <a:ln w="22225">
                  <a:solidFill>
                    <a:schemeClr val="accent2"/>
                  </a:solidFill>
                  <a:prstDash val="solid"/>
                </a:ln>
                <a:solidFill>
                  <a:srgbClr val="630041"/>
                </a:solidFill>
              </a:rPr>
              <a:t>Twenty-five years of immigration in Atlantic Canada</a:t>
            </a:r>
          </a:p>
          <a:p>
            <a:pPr algn="ctr"/>
            <a:r>
              <a:rPr lang="en-US" sz="5400" b="1" dirty="0">
                <a:ln w="22225">
                  <a:solidFill>
                    <a:schemeClr val="accent2"/>
                  </a:solidFill>
                  <a:prstDash val="solid"/>
                </a:ln>
                <a:solidFill>
                  <a:srgbClr val="630041"/>
                </a:solidFill>
              </a:rPr>
              <a:t>In Statistics</a:t>
            </a:r>
          </a:p>
          <a:p>
            <a:pPr algn="ctr"/>
            <a:endParaRPr lang="en-CA" sz="5400" b="1" dirty="0">
              <a:ln w="22225">
                <a:solidFill>
                  <a:schemeClr val="accent2"/>
                </a:solidFill>
                <a:prstDash val="solid"/>
              </a:ln>
              <a:solidFill>
                <a:srgbClr val="630041"/>
              </a:solidFill>
            </a:endParaRPr>
          </a:p>
        </p:txBody>
      </p:sp>
      <p:sp>
        <p:nvSpPr>
          <p:cNvPr id="3" name="TextBox 2">
            <a:extLst>
              <a:ext uri="{FF2B5EF4-FFF2-40B4-BE49-F238E27FC236}">
                <a16:creationId xmlns:a16="http://schemas.microsoft.com/office/drawing/2014/main" id="{FDAFF793-E3D9-E0E4-55C1-A631B32CB178}"/>
              </a:ext>
            </a:extLst>
          </p:cNvPr>
          <p:cNvSpPr txBox="1"/>
          <p:nvPr/>
        </p:nvSpPr>
        <p:spPr>
          <a:xfrm>
            <a:off x="5452258" y="5434709"/>
            <a:ext cx="6352309" cy="646331"/>
          </a:xfrm>
          <a:prstGeom prst="rect">
            <a:avLst/>
          </a:prstGeom>
          <a:noFill/>
        </p:spPr>
        <p:txBody>
          <a:bodyPr wrap="square" rtlCol="0">
            <a:spAutoFit/>
          </a:bodyPr>
          <a:lstStyle/>
          <a:p>
            <a:r>
              <a:rPr lang="en-CA" dirty="0">
                <a:solidFill>
                  <a:srgbClr val="C00000"/>
                </a:solidFill>
              </a:rPr>
              <a:t>Prepared for 28</a:t>
            </a:r>
            <a:r>
              <a:rPr lang="en-CA" baseline="30000" dirty="0">
                <a:solidFill>
                  <a:srgbClr val="C00000"/>
                </a:solidFill>
              </a:rPr>
              <a:t>th</a:t>
            </a:r>
            <a:r>
              <a:rPr lang="en-CA" dirty="0">
                <a:solidFill>
                  <a:srgbClr val="C00000"/>
                </a:solidFill>
              </a:rPr>
              <a:t> National Metropolis Conference, workshop H8, March 13, 2026</a:t>
            </a:r>
          </a:p>
        </p:txBody>
      </p:sp>
    </p:spTree>
    <p:extLst>
      <p:ext uri="{BB962C8B-B14F-4D97-AF65-F5344CB8AC3E}">
        <p14:creationId xmlns:p14="http://schemas.microsoft.com/office/powerpoint/2010/main" val="1053994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097F29-D49A-34D1-D0D7-8C6FAF92931D}"/>
              </a:ext>
            </a:extLst>
          </p:cNvPr>
          <p:cNvSpPr>
            <a:spLocks noGrp="1"/>
          </p:cNvSpPr>
          <p:nvPr>
            <p:ph type="title"/>
          </p:nvPr>
        </p:nvSpPr>
        <p:spPr>
          <a:xfrm>
            <a:off x="838200" y="959041"/>
            <a:ext cx="10515600" cy="1325563"/>
          </a:xfrm>
        </p:spPr>
        <p:txBody>
          <a:bodyPr>
            <a:normAutofit/>
          </a:bodyPr>
          <a:lstStyle/>
          <a:p>
            <a:r>
              <a:rPr lang="en-CA" sz="3600" dirty="0"/>
              <a:t>Retention rates among PRs</a:t>
            </a:r>
          </a:p>
        </p:txBody>
      </p:sp>
      <p:sp>
        <p:nvSpPr>
          <p:cNvPr id="3" name="Content Placeholder 2">
            <a:extLst>
              <a:ext uri="{FF2B5EF4-FFF2-40B4-BE49-F238E27FC236}">
                <a16:creationId xmlns:a16="http://schemas.microsoft.com/office/drawing/2014/main" id="{BEEE17B3-5550-8491-E598-98367EDF0A80}"/>
              </a:ext>
            </a:extLst>
          </p:cNvPr>
          <p:cNvSpPr>
            <a:spLocks noGrp="1"/>
          </p:cNvSpPr>
          <p:nvPr>
            <p:ph idx="1"/>
          </p:nvPr>
        </p:nvSpPr>
        <p:spPr>
          <a:xfrm>
            <a:off x="732623" y="1961432"/>
            <a:ext cx="10515600" cy="4351338"/>
          </a:xfrm>
        </p:spPr>
        <p:txBody>
          <a:bodyPr/>
          <a:lstStyle/>
          <a:p>
            <a:r>
              <a:rPr lang="en-CA" dirty="0"/>
              <a:t> </a:t>
            </a:r>
          </a:p>
        </p:txBody>
      </p:sp>
      <p:sp>
        <p:nvSpPr>
          <p:cNvPr id="4" name="TextBox 3">
            <a:extLst>
              <a:ext uri="{FF2B5EF4-FFF2-40B4-BE49-F238E27FC236}">
                <a16:creationId xmlns:a16="http://schemas.microsoft.com/office/drawing/2014/main" id="{51DA94D3-2029-9EFD-7ECC-3384FD45A168}"/>
              </a:ext>
            </a:extLst>
          </p:cNvPr>
          <p:cNvSpPr txBox="1"/>
          <p:nvPr/>
        </p:nvSpPr>
        <p:spPr>
          <a:xfrm>
            <a:off x="8306718" y="2346593"/>
            <a:ext cx="2776251" cy="2599980"/>
          </a:xfrm>
          <a:prstGeom prst="rect">
            <a:avLst/>
          </a:prstGeom>
          <a:noFill/>
        </p:spPr>
        <p:txBody>
          <a:bodyPr wrap="square" rtlCol="0">
            <a:spAutoFit/>
          </a:bodyPr>
          <a:lstStyle/>
          <a:p>
            <a:endParaRPr lang="en-CA" dirty="0"/>
          </a:p>
        </p:txBody>
      </p:sp>
      <p:graphicFrame>
        <p:nvGraphicFramePr>
          <p:cNvPr id="5" name="Chart 4">
            <a:extLst>
              <a:ext uri="{FF2B5EF4-FFF2-40B4-BE49-F238E27FC236}">
                <a16:creationId xmlns:a16="http://schemas.microsoft.com/office/drawing/2014/main" id="{0A672139-D506-21AB-3F99-D54A4C659301}"/>
              </a:ext>
            </a:extLst>
          </p:cNvPr>
          <p:cNvGraphicFramePr>
            <a:graphicFrameLocks/>
          </p:cNvGraphicFramePr>
          <p:nvPr/>
        </p:nvGraphicFramePr>
        <p:xfrm>
          <a:off x="6676223" y="1961432"/>
          <a:ext cx="4899652" cy="3558019"/>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C1BC4D81-1034-F5FE-DDD2-3091B74CF327}"/>
              </a:ext>
            </a:extLst>
          </p:cNvPr>
          <p:cNvSpPr txBox="1"/>
          <p:nvPr/>
        </p:nvSpPr>
        <p:spPr>
          <a:xfrm>
            <a:off x="1432194" y="2622014"/>
            <a:ext cx="184731" cy="369332"/>
          </a:xfrm>
          <a:prstGeom prst="rect">
            <a:avLst/>
          </a:prstGeom>
          <a:noFill/>
        </p:spPr>
        <p:txBody>
          <a:bodyPr wrap="none" rtlCol="0">
            <a:spAutoFit/>
          </a:bodyPr>
          <a:lstStyle/>
          <a:p>
            <a:endParaRPr lang="en-CA" dirty="0"/>
          </a:p>
        </p:txBody>
      </p:sp>
      <p:sp>
        <p:nvSpPr>
          <p:cNvPr id="7" name="TextBox 6">
            <a:extLst>
              <a:ext uri="{FF2B5EF4-FFF2-40B4-BE49-F238E27FC236}">
                <a16:creationId xmlns:a16="http://schemas.microsoft.com/office/drawing/2014/main" id="{128B03AC-C82D-BEC3-5C43-00B90AB24B38}"/>
              </a:ext>
            </a:extLst>
          </p:cNvPr>
          <p:cNvSpPr txBox="1"/>
          <p:nvPr/>
        </p:nvSpPr>
        <p:spPr>
          <a:xfrm>
            <a:off x="6896559" y="3767769"/>
            <a:ext cx="184731" cy="369332"/>
          </a:xfrm>
          <a:prstGeom prst="rect">
            <a:avLst/>
          </a:prstGeom>
          <a:noFill/>
        </p:spPr>
        <p:txBody>
          <a:bodyPr wrap="none" rtlCol="0">
            <a:spAutoFit/>
          </a:bodyPr>
          <a:lstStyle/>
          <a:p>
            <a:endParaRPr lang="en-CA" dirty="0"/>
          </a:p>
        </p:txBody>
      </p:sp>
      <p:sp>
        <p:nvSpPr>
          <p:cNvPr id="8" name="TextBox 7">
            <a:extLst>
              <a:ext uri="{FF2B5EF4-FFF2-40B4-BE49-F238E27FC236}">
                <a16:creationId xmlns:a16="http://schemas.microsoft.com/office/drawing/2014/main" id="{052581A3-A573-3818-9FB5-67F9D7AD42E0}"/>
              </a:ext>
            </a:extLst>
          </p:cNvPr>
          <p:cNvSpPr txBox="1"/>
          <p:nvPr/>
        </p:nvSpPr>
        <p:spPr>
          <a:xfrm>
            <a:off x="1210119" y="1961432"/>
            <a:ext cx="5073726" cy="3139321"/>
          </a:xfrm>
          <a:prstGeom prst="rect">
            <a:avLst/>
          </a:prstGeom>
          <a:noFill/>
        </p:spPr>
        <p:txBody>
          <a:bodyPr wrap="square" rtlCol="0">
            <a:spAutoFit/>
          </a:bodyPr>
          <a:lstStyle/>
          <a:p>
            <a:pPr marL="285750" indent="-285750">
              <a:buFont typeface="Arial" panose="020B0604020202020204" pitchFamily="34" charset="0"/>
              <a:buChar char="•"/>
            </a:pPr>
            <a:r>
              <a:rPr lang="en-CA" sz="2400" dirty="0"/>
              <a:t>Highest for family class immigrants</a:t>
            </a:r>
          </a:p>
          <a:p>
            <a:endParaRPr lang="en-CA" sz="2400" dirty="0"/>
          </a:p>
          <a:p>
            <a:pPr marL="285750" indent="-285750">
              <a:buFont typeface="Arial" panose="020B0604020202020204" pitchFamily="34" charset="0"/>
              <a:buChar char="•"/>
            </a:pPr>
            <a:r>
              <a:rPr lang="en-CA" sz="2400" dirty="0"/>
              <a:t>Economic immigrants most mobile</a:t>
            </a:r>
          </a:p>
          <a:p>
            <a:endParaRPr lang="en-CA" dirty="0"/>
          </a:p>
          <a:p>
            <a:endParaRPr lang="en-CA" dirty="0"/>
          </a:p>
          <a:p>
            <a:endParaRPr lang="en-CA" dirty="0"/>
          </a:p>
          <a:p>
            <a:endParaRPr lang="en-CA" dirty="0"/>
          </a:p>
          <a:p>
            <a:endParaRPr lang="en-CA" dirty="0"/>
          </a:p>
          <a:p>
            <a:endParaRPr lang="en-CA" dirty="0"/>
          </a:p>
          <a:p>
            <a:endParaRPr lang="en-CA" dirty="0"/>
          </a:p>
        </p:txBody>
      </p:sp>
    </p:spTree>
    <p:extLst>
      <p:ext uri="{BB962C8B-B14F-4D97-AF65-F5344CB8AC3E}">
        <p14:creationId xmlns:p14="http://schemas.microsoft.com/office/powerpoint/2010/main" val="33174800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7A78611-A7CD-56C5-3849-FBBD4EE6ED37}"/>
              </a:ext>
            </a:extLst>
          </p:cNvPr>
          <p:cNvSpPr txBox="1"/>
          <p:nvPr/>
        </p:nvSpPr>
        <p:spPr>
          <a:xfrm>
            <a:off x="760163" y="1421175"/>
            <a:ext cx="7965195" cy="769441"/>
          </a:xfrm>
          <a:prstGeom prst="rect">
            <a:avLst/>
          </a:prstGeom>
          <a:noFill/>
        </p:spPr>
        <p:txBody>
          <a:bodyPr wrap="square" rtlCol="0">
            <a:spAutoFit/>
          </a:bodyPr>
          <a:lstStyle/>
          <a:p>
            <a:r>
              <a:rPr lang="en-CA" sz="4400" dirty="0">
                <a:latin typeface="+mj-lt"/>
              </a:rPr>
              <a:t>Immigrants in the labour force</a:t>
            </a:r>
          </a:p>
        </p:txBody>
      </p:sp>
      <p:sp>
        <p:nvSpPr>
          <p:cNvPr id="4" name="TextBox 3">
            <a:extLst>
              <a:ext uri="{FF2B5EF4-FFF2-40B4-BE49-F238E27FC236}">
                <a16:creationId xmlns:a16="http://schemas.microsoft.com/office/drawing/2014/main" id="{672332B2-2FBA-B01A-A804-EE270C1E1DF0}"/>
              </a:ext>
            </a:extLst>
          </p:cNvPr>
          <p:cNvSpPr txBox="1"/>
          <p:nvPr/>
        </p:nvSpPr>
        <p:spPr>
          <a:xfrm>
            <a:off x="616944" y="2190616"/>
            <a:ext cx="11413475" cy="3600986"/>
          </a:xfrm>
          <a:prstGeom prst="rect">
            <a:avLst/>
          </a:prstGeom>
          <a:noFill/>
        </p:spPr>
        <p:txBody>
          <a:bodyPr wrap="square" rtlCol="0">
            <a:spAutoFit/>
          </a:bodyPr>
          <a:lstStyle/>
          <a:p>
            <a:r>
              <a:rPr lang="en-CA" sz="2400" dirty="0"/>
              <a:t>During 2006-24: </a:t>
            </a:r>
          </a:p>
          <a:p>
            <a:pPr marL="285750" indent="-285750">
              <a:buFont typeface="Arial" panose="020B0604020202020204" pitchFamily="34" charset="0"/>
              <a:buChar char="•"/>
            </a:pPr>
            <a:r>
              <a:rPr lang="en-CA" sz="2400" dirty="0"/>
              <a:t>Non-immigrant labour force in </a:t>
            </a:r>
          </a:p>
          <a:p>
            <a:pPr marL="742950" lvl="1" indent="-285750">
              <a:buFont typeface="Arial" panose="020B0604020202020204" pitchFamily="34" charset="0"/>
              <a:buChar char="•"/>
            </a:pPr>
            <a:r>
              <a:rPr lang="en-CA" sz="2400" dirty="0"/>
              <a:t>population centres grew by 3%; in rural areas fell by 2%</a:t>
            </a:r>
          </a:p>
          <a:p>
            <a:pPr marL="285750" indent="-285750">
              <a:buFont typeface="Arial" panose="020B0604020202020204" pitchFamily="34" charset="0"/>
              <a:buChar char="•"/>
            </a:pPr>
            <a:r>
              <a:rPr lang="en-CA" sz="2400" dirty="0"/>
              <a:t> Immigrant labour force in </a:t>
            </a:r>
          </a:p>
          <a:p>
            <a:pPr marL="742950" lvl="1" indent="-285750">
              <a:buFont typeface="Arial" panose="020B0604020202020204" pitchFamily="34" charset="0"/>
              <a:buChar char="•"/>
            </a:pPr>
            <a:r>
              <a:rPr lang="en-CA" sz="2400" dirty="0"/>
              <a:t>Population centres quadrupled; in rural centres doubled</a:t>
            </a:r>
          </a:p>
          <a:p>
            <a:r>
              <a:rPr lang="en-CA" sz="2400" dirty="0"/>
              <a:t>During 2022-24:</a:t>
            </a:r>
          </a:p>
          <a:p>
            <a:pPr marL="285750" indent="-285750">
              <a:buFont typeface="Arial" panose="020B0604020202020204" pitchFamily="34" charset="0"/>
              <a:buChar char="•"/>
            </a:pPr>
            <a:r>
              <a:rPr lang="en-CA" sz="2400" dirty="0"/>
              <a:t>Recent immigrants in  labour force contributed 1/3rd of labour force growth, more than double compared to 2001-06.</a:t>
            </a:r>
          </a:p>
          <a:p>
            <a:pPr marL="742950" lvl="1" indent="-285750">
              <a:buFont typeface="Arial" panose="020B0604020202020204" pitchFamily="34" charset="0"/>
              <a:buChar char="•"/>
            </a:pPr>
            <a:endParaRPr lang="en-CA" dirty="0"/>
          </a:p>
          <a:p>
            <a:pPr marL="742950" lvl="1" indent="-285750">
              <a:buFont typeface="Arial" panose="020B0604020202020204" pitchFamily="34" charset="0"/>
              <a:buChar char="•"/>
            </a:pPr>
            <a:endParaRPr lang="en-CA" dirty="0"/>
          </a:p>
        </p:txBody>
      </p:sp>
    </p:spTree>
    <p:extLst>
      <p:ext uri="{BB962C8B-B14F-4D97-AF65-F5344CB8AC3E}">
        <p14:creationId xmlns:p14="http://schemas.microsoft.com/office/powerpoint/2010/main" val="18435550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2D22BC-8014-B86C-DC96-05DCB45C367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D311055-6B56-30B0-ACCE-9C43C18E0F3E}"/>
              </a:ext>
            </a:extLst>
          </p:cNvPr>
          <p:cNvSpPr txBox="1"/>
          <p:nvPr/>
        </p:nvSpPr>
        <p:spPr>
          <a:xfrm>
            <a:off x="760163" y="1421175"/>
            <a:ext cx="7965195" cy="769441"/>
          </a:xfrm>
          <a:prstGeom prst="rect">
            <a:avLst/>
          </a:prstGeom>
          <a:noFill/>
        </p:spPr>
        <p:txBody>
          <a:bodyPr wrap="square" rtlCol="0">
            <a:spAutoFit/>
          </a:bodyPr>
          <a:lstStyle/>
          <a:p>
            <a:r>
              <a:rPr lang="en-CA" sz="4400" dirty="0">
                <a:latin typeface="+mj-lt"/>
              </a:rPr>
              <a:t>Immigrants in the labour force</a:t>
            </a:r>
          </a:p>
        </p:txBody>
      </p:sp>
      <p:sp>
        <p:nvSpPr>
          <p:cNvPr id="4" name="TextBox 3">
            <a:extLst>
              <a:ext uri="{FF2B5EF4-FFF2-40B4-BE49-F238E27FC236}">
                <a16:creationId xmlns:a16="http://schemas.microsoft.com/office/drawing/2014/main" id="{DC4CA413-C364-C0FC-86B9-FEA55FBE5FDF}"/>
              </a:ext>
            </a:extLst>
          </p:cNvPr>
          <p:cNvSpPr txBox="1"/>
          <p:nvPr/>
        </p:nvSpPr>
        <p:spPr>
          <a:xfrm>
            <a:off x="616944" y="2190616"/>
            <a:ext cx="11413475" cy="3323987"/>
          </a:xfrm>
          <a:prstGeom prst="rect">
            <a:avLst/>
          </a:prstGeom>
          <a:noFill/>
        </p:spPr>
        <p:txBody>
          <a:bodyPr wrap="square" rtlCol="0">
            <a:spAutoFit/>
          </a:bodyPr>
          <a:lstStyle/>
          <a:p>
            <a:pPr marL="742950" lvl="1" indent="-285750">
              <a:buFont typeface="Arial" panose="020B0604020202020204" pitchFamily="34" charset="0"/>
              <a:buChar char="•"/>
            </a:pPr>
            <a:r>
              <a:rPr lang="en-CA" sz="2400" dirty="0">
                <a:latin typeface="Arial" panose="020B0604020202020204" pitchFamily="34" charset="0"/>
                <a:cs typeface="Arial" panose="020B0604020202020204" pitchFamily="34" charset="0"/>
              </a:rPr>
              <a:t>Among immigrants, male and female are equally divided in rural Atlantic Canada, while among non-immigrants, there are 9 percent more males than females.</a:t>
            </a:r>
          </a:p>
          <a:p>
            <a:pPr marL="742950" lvl="1" indent="-285750">
              <a:buFont typeface="Arial" panose="020B0604020202020204" pitchFamily="34" charset="0"/>
              <a:buChar char="•"/>
            </a:pPr>
            <a:r>
              <a:rPr lang="en-CA" sz="2400" dirty="0">
                <a:latin typeface="Arial" panose="020B0604020202020204" pitchFamily="34" charset="0"/>
                <a:cs typeface="Arial" panose="020B0604020202020204" pitchFamily="34" charset="0"/>
              </a:rPr>
              <a:t>In population centres: more males among immigrants, equal divide among non-immigrants.</a:t>
            </a:r>
          </a:p>
          <a:p>
            <a:pPr marL="742950" lvl="1" indent="-285750">
              <a:buFont typeface="Arial" panose="020B0604020202020204" pitchFamily="34" charset="0"/>
              <a:buChar char="•"/>
            </a:pPr>
            <a:r>
              <a:rPr lang="en-CA" sz="2400" dirty="0" err="1">
                <a:latin typeface="Arial" panose="020B0604020202020204" pitchFamily="34" charset="0"/>
                <a:cs typeface="Arial" panose="020B0604020202020204" pitchFamily="34" charset="0"/>
              </a:rPr>
              <a:t>Wrt</a:t>
            </a:r>
            <a:r>
              <a:rPr lang="en-CA" sz="2400" dirty="0">
                <a:latin typeface="Arial" panose="020B0604020202020204" pitchFamily="34" charset="0"/>
                <a:cs typeface="Arial" panose="020B0604020202020204" pitchFamily="34" charset="0"/>
              </a:rPr>
              <a:t> unemployment rate among immigrants, there is a male disadvantage in rural sector jobs while advantage in the population centres. Non-immigrant males have disadvantage in both sectors. </a:t>
            </a:r>
          </a:p>
          <a:p>
            <a:pPr marL="742950" lvl="1" indent="-285750">
              <a:buFont typeface="Arial" panose="020B0604020202020204" pitchFamily="34" charset="0"/>
              <a:buChar char="•"/>
            </a:pPr>
            <a:endParaRPr lang="en-CA" dirty="0"/>
          </a:p>
        </p:txBody>
      </p:sp>
    </p:spTree>
    <p:extLst>
      <p:ext uri="{BB962C8B-B14F-4D97-AF65-F5344CB8AC3E}">
        <p14:creationId xmlns:p14="http://schemas.microsoft.com/office/powerpoint/2010/main" val="4122260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68AC25-6666-EF37-3D3B-2C991545854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7D30FFA-D6D1-A634-C352-CE974D5EB953}"/>
              </a:ext>
            </a:extLst>
          </p:cNvPr>
          <p:cNvSpPr txBox="1"/>
          <p:nvPr/>
        </p:nvSpPr>
        <p:spPr>
          <a:xfrm>
            <a:off x="760163" y="1421175"/>
            <a:ext cx="7965195" cy="769441"/>
          </a:xfrm>
          <a:prstGeom prst="rect">
            <a:avLst/>
          </a:prstGeom>
          <a:noFill/>
        </p:spPr>
        <p:txBody>
          <a:bodyPr wrap="square" rtlCol="0">
            <a:spAutoFit/>
          </a:bodyPr>
          <a:lstStyle/>
          <a:p>
            <a:r>
              <a:rPr lang="en-CA" sz="4400" dirty="0">
                <a:latin typeface="+mj-lt"/>
              </a:rPr>
              <a:t>Immigrants in the labour force</a:t>
            </a:r>
          </a:p>
        </p:txBody>
      </p:sp>
      <p:sp>
        <p:nvSpPr>
          <p:cNvPr id="4" name="TextBox 3">
            <a:extLst>
              <a:ext uri="{FF2B5EF4-FFF2-40B4-BE49-F238E27FC236}">
                <a16:creationId xmlns:a16="http://schemas.microsoft.com/office/drawing/2014/main" id="{5E50724C-4EC3-B583-60B2-EF9A76F81C0F}"/>
              </a:ext>
            </a:extLst>
          </p:cNvPr>
          <p:cNvSpPr txBox="1"/>
          <p:nvPr/>
        </p:nvSpPr>
        <p:spPr>
          <a:xfrm>
            <a:off x="616944" y="2190616"/>
            <a:ext cx="11413475" cy="3693319"/>
          </a:xfrm>
          <a:prstGeom prst="rect">
            <a:avLst/>
          </a:prstGeom>
          <a:noFill/>
        </p:spPr>
        <p:txBody>
          <a:bodyPr wrap="square" rtlCol="0">
            <a:spAutoFit/>
          </a:bodyPr>
          <a:lstStyle/>
          <a:p>
            <a:pPr lvl="1"/>
            <a:r>
              <a:rPr lang="en-CA" b="1" dirty="0"/>
              <a:t>Major industries of employment</a:t>
            </a:r>
          </a:p>
          <a:p>
            <a:pPr marL="742950" lvl="1" indent="-285750">
              <a:buFont typeface="Arial" panose="020B0604020202020204" pitchFamily="34" charset="0"/>
              <a:buChar char="•"/>
            </a:pPr>
            <a:r>
              <a:rPr lang="en-CA" dirty="0"/>
              <a:t>Immigrants: More likely than non-immigrants in Healthcare &amp; social Assistance; Accommodation &amp; Food; Professional, Scientific &amp; Technical; Finance &amp; Insurance</a:t>
            </a:r>
          </a:p>
          <a:p>
            <a:pPr marL="742950" lvl="1" indent="-285750">
              <a:buFont typeface="Arial" panose="020B0604020202020204" pitchFamily="34" charset="0"/>
              <a:buChar char="•"/>
            </a:pPr>
            <a:r>
              <a:rPr lang="en-CA" dirty="0"/>
              <a:t>Recent immigrants: More likely than overall immigrants in Accommodation &amp; Food, Retail Trade and Finance &amp; Insurance</a:t>
            </a:r>
          </a:p>
          <a:p>
            <a:pPr lvl="1"/>
            <a:r>
              <a:rPr lang="en-CA" b="1" dirty="0"/>
              <a:t>Human capital</a:t>
            </a:r>
            <a:endParaRPr lang="en-CA" dirty="0"/>
          </a:p>
          <a:p>
            <a:pPr lvl="1"/>
            <a:r>
              <a:rPr lang="en-CA" dirty="0"/>
              <a:t>Lower percentages of immigrants than non-immigrants have acquired high school or less education while opposite is true of university degree holders</a:t>
            </a:r>
          </a:p>
          <a:p>
            <a:pPr lvl="1"/>
            <a:r>
              <a:rPr lang="en-CA" b="1" dirty="0"/>
              <a:t>Occupation m ix</a:t>
            </a:r>
            <a:endParaRPr lang="en-CA" dirty="0"/>
          </a:p>
          <a:p>
            <a:pPr marL="742950" lvl="1" indent="-285750">
              <a:buFont typeface="Arial" panose="020B0604020202020204" pitchFamily="34" charset="0"/>
              <a:buChar char="•"/>
            </a:pPr>
            <a:r>
              <a:rPr lang="en-CA" dirty="0"/>
              <a:t>While the regional labour market is upgrading internally, immigrants are not able to convert their skills into skilled employment. (Shift from low to medium and high skilled jobs for immigrants but reverse for recent immigrants).</a:t>
            </a:r>
          </a:p>
          <a:p>
            <a:pPr marL="1200150" lvl="2" indent="-285750">
              <a:buFont typeface="Arial" panose="020B0604020202020204" pitchFamily="34" charset="0"/>
              <a:buChar char="•"/>
            </a:pPr>
            <a:endParaRPr lang="en-CA" dirty="0"/>
          </a:p>
        </p:txBody>
      </p:sp>
    </p:spTree>
    <p:extLst>
      <p:ext uri="{BB962C8B-B14F-4D97-AF65-F5344CB8AC3E}">
        <p14:creationId xmlns:p14="http://schemas.microsoft.com/office/powerpoint/2010/main" val="37178034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8D50AD-1BAB-D892-53F5-979B16854EB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E4BDE3E-4E6D-3603-9314-1B7027F2D429}"/>
              </a:ext>
            </a:extLst>
          </p:cNvPr>
          <p:cNvSpPr txBox="1"/>
          <p:nvPr/>
        </p:nvSpPr>
        <p:spPr>
          <a:xfrm>
            <a:off x="760163" y="1421175"/>
            <a:ext cx="7965195" cy="769441"/>
          </a:xfrm>
          <a:prstGeom prst="rect">
            <a:avLst/>
          </a:prstGeom>
          <a:noFill/>
        </p:spPr>
        <p:txBody>
          <a:bodyPr wrap="square" rtlCol="0">
            <a:spAutoFit/>
          </a:bodyPr>
          <a:lstStyle/>
          <a:p>
            <a:r>
              <a:rPr lang="en-CA" sz="4400" dirty="0">
                <a:latin typeface="+mj-lt"/>
              </a:rPr>
              <a:t>Immigrants in the labour force</a:t>
            </a:r>
          </a:p>
        </p:txBody>
      </p:sp>
      <p:sp>
        <p:nvSpPr>
          <p:cNvPr id="3" name="TextBox 2">
            <a:extLst>
              <a:ext uri="{FF2B5EF4-FFF2-40B4-BE49-F238E27FC236}">
                <a16:creationId xmlns:a16="http://schemas.microsoft.com/office/drawing/2014/main" id="{A02DA62A-7D2A-4CAF-8B02-8DF2A145792A}"/>
              </a:ext>
            </a:extLst>
          </p:cNvPr>
          <p:cNvSpPr txBox="1"/>
          <p:nvPr/>
        </p:nvSpPr>
        <p:spPr>
          <a:xfrm>
            <a:off x="1058779" y="2190616"/>
            <a:ext cx="9865895" cy="3693319"/>
          </a:xfrm>
          <a:prstGeom prst="rect">
            <a:avLst/>
          </a:prstGeom>
          <a:noFill/>
        </p:spPr>
        <p:txBody>
          <a:bodyPr wrap="square" rtlCol="0">
            <a:spAutoFit/>
          </a:bodyPr>
          <a:lstStyle/>
          <a:p>
            <a:pPr marL="285750" indent="-285750">
              <a:buFont typeface="Arial" panose="020B0604020202020204" pitchFamily="34" charset="0"/>
              <a:buChar char="•"/>
            </a:pPr>
            <a:r>
              <a:rPr lang="en-CA" sz="2400" b="1" dirty="0">
                <a:latin typeface="Arial" panose="020B0604020202020204" pitchFamily="34" charset="0"/>
                <a:cs typeface="Arial" panose="020B0604020202020204" pitchFamily="34" charset="0"/>
              </a:rPr>
              <a:t>Labour Force Participation rates</a:t>
            </a:r>
            <a:r>
              <a:rPr lang="en-CA" sz="2400" dirty="0">
                <a:latin typeface="Arial" panose="020B0604020202020204" pitchFamily="34" charset="0"/>
                <a:cs typeface="Arial" panose="020B0604020202020204" pitchFamily="34" charset="0"/>
              </a:rPr>
              <a:t>: Higher for recent immigrants, more so in the current decade   – employment driven selection</a:t>
            </a:r>
          </a:p>
          <a:p>
            <a:pPr marL="285750" indent="-285750">
              <a:buFont typeface="Arial" panose="020B0604020202020204" pitchFamily="34" charset="0"/>
              <a:buChar char="•"/>
            </a:pPr>
            <a:r>
              <a:rPr lang="en-CA" sz="2400" b="1" dirty="0">
                <a:latin typeface="Arial" panose="020B0604020202020204" pitchFamily="34" charset="0"/>
                <a:cs typeface="Arial" panose="020B0604020202020204" pitchFamily="34" charset="0"/>
              </a:rPr>
              <a:t>Unemployment rates</a:t>
            </a:r>
            <a:r>
              <a:rPr lang="en-CA" sz="2400" dirty="0">
                <a:latin typeface="Arial" panose="020B0604020202020204" pitchFamily="34" charset="0"/>
                <a:cs typeface="Arial" panose="020B0604020202020204" pitchFamily="34" charset="0"/>
              </a:rPr>
              <a:t>: lower among overall and recent immigrants than non-immigrants. Females face lower rates than males among non-immigrants but reversed for immigrants.</a:t>
            </a:r>
          </a:p>
          <a:p>
            <a:pPr marL="285750" indent="-285750">
              <a:buFont typeface="Arial" panose="020B0604020202020204" pitchFamily="34" charset="0"/>
              <a:buChar char="•"/>
            </a:pPr>
            <a:r>
              <a:rPr lang="en-CA" sz="2400" b="1" dirty="0">
                <a:latin typeface="Arial" panose="020B0604020202020204" pitchFamily="34" charset="0"/>
                <a:cs typeface="Arial" panose="020B0604020202020204" pitchFamily="34" charset="0"/>
              </a:rPr>
              <a:t>Earnings</a:t>
            </a:r>
            <a:r>
              <a:rPr lang="en-CA" sz="2400" dirty="0">
                <a:latin typeface="Arial" panose="020B0604020202020204" pitchFamily="34" charset="0"/>
                <a:cs typeface="Arial" panose="020B0604020202020204" pitchFamily="34" charset="0"/>
              </a:rPr>
              <a:t>: Recent immigrants lost their advantage to non-immigrants over the past decade. However, earning gap has narrowed recently. Among economic immigrants, those processed as Canadian Experience Class earn more than PNPs.</a:t>
            </a:r>
          </a:p>
          <a:p>
            <a:endParaRPr lang="en-CA" dirty="0"/>
          </a:p>
        </p:txBody>
      </p:sp>
    </p:spTree>
    <p:extLst>
      <p:ext uri="{BB962C8B-B14F-4D97-AF65-F5344CB8AC3E}">
        <p14:creationId xmlns:p14="http://schemas.microsoft.com/office/powerpoint/2010/main" val="11874293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BD5D1-83DE-DFFD-7138-54A40D55E0DD}"/>
              </a:ext>
            </a:extLst>
          </p:cNvPr>
          <p:cNvSpPr>
            <a:spLocks noGrp="1"/>
          </p:cNvSpPr>
          <p:nvPr>
            <p:ph type="title"/>
          </p:nvPr>
        </p:nvSpPr>
        <p:spPr>
          <a:xfrm>
            <a:off x="838200" y="2036469"/>
            <a:ext cx="10515600" cy="133854"/>
          </a:xfrm>
        </p:spPr>
        <p:txBody>
          <a:bodyPr>
            <a:normAutofit fontScale="90000"/>
          </a:bodyPr>
          <a:lstStyle/>
          <a:p>
            <a:r>
              <a:rPr lang="en-CA" sz="3100" dirty="0">
                <a:latin typeface="Arial" panose="020B0604020202020204" pitchFamily="34" charset="0"/>
                <a:cs typeface="Arial" panose="020B0604020202020204" pitchFamily="34" charset="0"/>
              </a:rPr>
              <a:t>Training, Education, Experience and Responsibility (TEER) level classification</a:t>
            </a:r>
            <a:br>
              <a:rPr lang="en-CA" dirty="0"/>
            </a:br>
            <a:endParaRPr lang="en-CA" dirty="0"/>
          </a:p>
        </p:txBody>
      </p:sp>
      <p:graphicFrame>
        <p:nvGraphicFramePr>
          <p:cNvPr id="4" name="Content Placeholder 3">
            <a:extLst>
              <a:ext uri="{FF2B5EF4-FFF2-40B4-BE49-F238E27FC236}">
                <a16:creationId xmlns:a16="http://schemas.microsoft.com/office/drawing/2014/main" id="{FB260DEA-B344-23F3-628F-396ACA8DB80E}"/>
              </a:ext>
            </a:extLst>
          </p:cNvPr>
          <p:cNvGraphicFramePr>
            <a:graphicFrameLocks noGrp="1"/>
          </p:cNvGraphicFramePr>
          <p:nvPr>
            <p:ph idx="1"/>
          </p:nvPr>
        </p:nvGraphicFramePr>
        <p:xfrm>
          <a:off x="2831469" y="2324558"/>
          <a:ext cx="7368750" cy="3489972"/>
        </p:xfrm>
        <a:graphic>
          <a:graphicData uri="http://schemas.openxmlformats.org/drawingml/2006/table">
            <a:tbl>
              <a:tblPr firstRow="1" firstCol="1" bandRow="1">
                <a:tableStyleId>{5C22544A-7EE6-4342-B048-85BDC9FD1C3A}</a:tableStyleId>
              </a:tblPr>
              <a:tblGrid>
                <a:gridCol w="602742">
                  <a:extLst>
                    <a:ext uri="{9D8B030D-6E8A-4147-A177-3AD203B41FA5}">
                      <a16:colId xmlns:a16="http://schemas.microsoft.com/office/drawing/2014/main" val="1260237260"/>
                    </a:ext>
                  </a:extLst>
                </a:gridCol>
                <a:gridCol w="1946024">
                  <a:extLst>
                    <a:ext uri="{9D8B030D-6E8A-4147-A177-3AD203B41FA5}">
                      <a16:colId xmlns:a16="http://schemas.microsoft.com/office/drawing/2014/main" val="3011688634"/>
                    </a:ext>
                  </a:extLst>
                </a:gridCol>
                <a:gridCol w="4819984">
                  <a:extLst>
                    <a:ext uri="{9D8B030D-6E8A-4147-A177-3AD203B41FA5}">
                      <a16:colId xmlns:a16="http://schemas.microsoft.com/office/drawing/2014/main" val="3760176979"/>
                    </a:ext>
                  </a:extLst>
                </a:gridCol>
              </a:tblGrid>
              <a:tr h="439422">
                <a:tc>
                  <a:txBody>
                    <a:bodyPr/>
                    <a:lstStyle/>
                    <a:p>
                      <a:pPr>
                        <a:buNone/>
                      </a:pPr>
                      <a:r>
                        <a:rPr lang="en-CA" sz="1400" kern="100" dirty="0">
                          <a:effectLst/>
                        </a:rPr>
                        <a:t>Level</a:t>
                      </a:r>
                      <a:endParaRPr lang="en-CA" sz="14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buNone/>
                      </a:pPr>
                      <a:r>
                        <a:rPr lang="en-CA" sz="1400" kern="100">
                          <a:effectLst/>
                        </a:rPr>
                        <a:t>Description</a:t>
                      </a:r>
                      <a:endParaRPr lang="en-CA" sz="14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buNone/>
                      </a:pPr>
                      <a:r>
                        <a:rPr lang="en-CA" sz="1400" kern="100">
                          <a:effectLst/>
                        </a:rPr>
                        <a:t>Typical requirement</a:t>
                      </a:r>
                      <a:endParaRPr lang="en-CA" sz="14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706029968"/>
                  </a:ext>
                </a:extLst>
              </a:tr>
              <a:tr h="439422">
                <a:tc>
                  <a:txBody>
                    <a:bodyPr/>
                    <a:lstStyle/>
                    <a:p>
                      <a:pPr>
                        <a:buNone/>
                      </a:pPr>
                      <a:r>
                        <a:rPr lang="en-CA" sz="1400" kern="100" dirty="0">
                          <a:effectLst/>
                        </a:rPr>
                        <a:t>0</a:t>
                      </a:r>
                      <a:endParaRPr lang="en-CA" sz="14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buNone/>
                      </a:pPr>
                      <a:r>
                        <a:rPr lang="en-CA" sz="1400" kern="100" dirty="0">
                          <a:effectLst/>
                        </a:rPr>
                        <a:t>Managerial</a:t>
                      </a:r>
                      <a:endParaRPr lang="en-CA" sz="14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buNone/>
                      </a:pPr>
                      <a:r>
                        <a:rPr lang="en-CA" sz="1400" kern="100">
                          <a:effectLst/>
                        </a:rPr>
                        <a:t>University degree or college diploma plus significant work experience</a:t>
                      </a:r>
                      <a:endParaRPr lang="en-CA" sz="14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118970677"/>
                  </a:ext>
                </a:extLst>
              </a:tr>
              <a:tr h="219711">
                <a:tc>
                  <a:txBody>
                    <a:bodyPr/>
                    <a:lstStyle/>
                    <a:p>
                      <a:pPr>
                        <a:buNone/>
                      </a:pPr>
                      <a:r>
                        <a:rPr lang="en-CA" sz="1400" kern="100">
                          <a:effectLst/>
                        </a:rPr>
                        <a:t>1</a:t>
                      </a:r>
                      <a:endParaRPr lang="en-CA" sz="14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buNone/>
                      </a:pPr>
                      <a:r>
                        <a:rPr lang="en-CA" sz="1400" kern="100">
                          <a:effectLst/>
                        </a:rPr>
                        <a:t>Professional</a:t>
                      </a:r>
                      <a:endParaRPr lang="en-CA" sz="14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buNone/>
                      </a:pPr>
                      <a:r>
                        <a:rPr lang="en-CA" sz="1400" kern="100">
                          <a:effectLst/>
                        </a:rPr>
                        <a:t>University degree</a:t>
                      </a:r>
                      <a:endParaRPr lang="en-CA" sz="14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682754691"/>
                  </a:ext>
                </a:extLst>
              </a:tr>
              <a:tr h="659133">
                <a:tc>
                  <a:txBody>
                    <a:bodyPr/>
                    <a:lstStyle/>
                    <a:p>
                      <a:pPr>
                        <a:buNone/>
                      </a:pPr>
                      <a:r>
                        <a:rPr lang="en-CA" sz="1400" kern="100">
                          <a:effectLst/>
                        </a:rPr>
                        <a:t>2</a:t>
                      </a:r>
                      <a:endParaRPr lang="en-CA" sz="14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buNone/>
                      </a:pPr>
                      <a:r>
                        <a:rPr lang="en-CA" sz="1400" kern="100" dirty="0">
                          <a:effectLst/>
                        </a:rPr>
                        <a:t>Technical</a:t>
                      </a:r>
                      <a:endParaRPr lang="en-CA" sz="14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buNone/>
                      </a:pPr>
                      <a:r>
                        <a:rPr lang="en-CA" sz="1400" kern="100" dirty="0">
                          <a:effectLst/>
                        </a:rPr>
                        <a:t>College diploma (1–3 years), or Apprenticeship training (2–5 years), or Supervisory experience in a related occupation</a:t>
                      </a:r>
                    </a:p>
                    <a:p>
                      <a:pPr>
                        <a:buNone/>
                      </a:pPr>
                      <a:r>
                        <a:rPr lang="en-CA" sz="1400" kern="100" dirty="0">
                          <a:effectLst/>
                        </a:rPr>
                        <a:t> </a:t>
                      </a:r>
                      <a:endParaRPr lang="en-CA" sz="14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968130871"/>
                  </a:ext>
                </a:extLst>
              </a:tr>
              <a:tr h="659133">
                <a:tc>
                  <a:txBody>
                    <a:bodyPr/>
                    <a:lstStyle/>
                    <a:p>
                      <a:pPr>
                        <a:buNone/>
                      </a:pPr>
                      <a:r>
                        <a:rPr lang="en-CA" sz="1400" kern="100">
                          <a:effectLst/>
                        </a:rPr>
                        <a:t>3</a:t>
                      </a:r>
                      <a:endParaRPr lang="en-CA" sz="14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buNone/>
                      </a:pPr>
                      <a:r>
                        <a:rPr lang="en-CA" sz="1400" kern="100">
                          <a:effectLst/>
                        </a:rPr>
                        <a:t>Intermediate</a:t>
                      </a:r>
                      <a:endParaRPr lang="en-CA" sz="14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buNone/>
                      </a:pPr>
                      <a:r>
                        <a:rPr lang="en-CA" sz="1400" kern="100" dirty="0">
                          <a:effectLst/>
                        </a:rPr>
                        <a:t>College diploma (less than 2 years), or Apprenticeship training (less than 2 years), or More than 6 months of on-the-job training</a:t>
                      </a:r>
                    </a:p>
                    <a:p>
                      <a:pPr>
                        <a:buNone/>
                      </a:pPr>
                      <a:r>
                        <a:rPr lang="en-CA" sz="1400" kern="100" dirty="0">
                          <a:effectLst/>
                        </a:rPr>
                        <a:t> </a:t>
                      </a:r>
                      <a:endParaRPr lang="en-CA" sz="14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51185416"/>
                  </a:ext>
                </a:extLst>
              </a:tr>
              <a:tr h="659133">
                <a:tc>
                  <a:txBody>
                    <a:bodyPr/>
                    <a:lstStyle/>
                    <a:p>
                      <a:pPr>
                        <a:buNone/>
                      </a:pPr>
                      <a:r>
                        <a:rPr lang="en-CA" sz="1400" kern="100">
                          <a:effectLst/>
                        </a:rPr>
                        <a:t>4</a:t>
                      </a:r>
                      <a:endParaRPr lang="en-CA" sz="14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buNone/>
                      </a:pPr>
                      <a:r>
                        <a:rPr lang="en-CA" sz="1400" kern="100">
                          <a:effectLst/>
                        </a:rPr>
                        <a:t>Labour occupations</a:t>
                      </a:r>
                      <a:endParaRPr lang="en-CA" sz="14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buNone/>
                      </a:pPr>
                      <a:r>
                        <a:rPr lang="en-CA" sz="1400" kern="100" dirty="0">
                          <a:effectLst/>
                        </a:rPr>
                        <a:t>Secondary school completion, or several weeks of on-the-job training</a:t>
                      </a:r>
                    </a:p>
                    <a:p>
                      <a:pPr>
                        <a:buNone/>
                      </a:pPr>
                      <a:r>
                        <a:rPr lang="en-CA" sz="1400" kern="100" dirty="0">
                          <a:effectLst/>
                        </a:rPr>
                        <a:t> </a:t>
                      </a:r>
                      <a:endParaRPr lang="en-CA" sz="14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4239661008"/>
                  </a:ext>
                </a:extLst>
              </a:tr>
              <a:tr h="219711">
                <a:tc>
                  <a:txBody>
                    <a:bodyPr/>
                    <a:lstStyle/>
                    <a:p>
                      <a:pPr>
                        <a:buNone/>
                      </a:pPr>
                      <a:r>
                        <a:rPr lang="en-CA" sz="1400" kern="100">
                          <a:effectLst/>
                        </a:rPr>
                        <a:t>5</a:t>
                      </a:r>
                      <a:endParaRPr lang="en-CA" sz="14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buNone/>
                      </a:pPr>
                      <a:r>
                        <a:rPr lang="en-CA" sz="1400" kern="100">
                          <a:effectLst/>
                        </a:rPr>
                        <a:t>Elemental occupations</a:t>
                      </a:r>
                      <a:endParaRPr lang="en-CA" sz="14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buNone/>
                      </a:pPr>
                      <a:r>
                        <a:rPr lang="en-CA" sz="1400" kern="100" dirty="0">
                          <a:effectLst/>
                        </a:rPr>
                        <a:t>Minimal or none</a:t>
                      </a:r>
                      <a:endParaRPr lang="en-CA" sz="14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35760625"/>
                  </a:ext>
                </a:extLst>
              </a:tr>
            </a:tbl>
          </a:graphicData>
        </a:graphic>
      </p:graphicFrame>
      <p:sp>
        <p:nvSpPr>
          <p:cNvPr id="5" name="Rectangle 1">
            <a:extLst>
              <a:ext uri="{FF2B5EF4-FFF2-40B4-BE49-F238E27FC236}">
                <a16:creationId xmlns:a16="http://schemas.microsoft.com/office/drawing/2014/main" id="{E5535C45-B085-78EC-A2B1-C038211F4677}"/>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Table 10: Training, Education, Experience and Responsibility (TEER) level classification</a:t>
            </a:r>
            <a:endParaRPr kumimoji="0" lang="en-CA"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CA"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5139046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117D94A3-BEC5-4BD2-87EC-1D77D8294425}"/>
              </a:ext>
            </a:extLst>
          </p:cNvPr>
          <p:cNvGraphicFramePr>
            <a:graphicFrameLocks/>
          </p:cNvGraphicFramePr>
          <p:nvPr>
            <p:extLst>
              <p:ext uri="{D42A27DB-BD31-4B8C-83A1-F6EECF244321}">
                <p14:modId xmlns:p14="http://schemas.microsoft.com/office/powerpoint/2010/main" val="1571812465"/>
              </p:ext>
            </p:extLst>
          </p:nvPr>
        </p:nvGraphicFramePr>
        <p:xfrm>
          <a:off x="2375626" y="1624696"/>
          <a:ext cx="9467850" cy="360860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413591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B9212119-E8E0-4EE3-B68C-51C10BABEE58}"/>
              </a:ext>
            </a:extLst>
          </p:cNvPr>
          <p:cNvGraphicFramePr>
            <a:graphicFrameLocks/>
          </p:cNvGraphicFramePr>
          <p:nvPr>
            <p:extLst>
              <p:ext uri="{D42A27DB-BD31-4B8C-83A1-F6EECF244321}">
                <p14:modId xmlns:p14="http://schemas.microsoft.com/office/powerpoint/2010/main" val="2791634281"/>
              </p:ext>
            </p:extLst>
          </p:nvPr>
        </p:nvGraphicFramePr>
        <p:xfrm>
          <a:off x="2816416" y="1639092"/>
          <a:ext cx="8343900" cy="392442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277812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AFA21844-1492-4FFE-9788-A2C21D6C4FE1}"/>
              </a:ext>
            </a:extLst>
          </p:cNvPr>
          <p:cNvGraphicFramePr>
            <a:graphicFrameLocks/>
          </p:cNvGraphicFramePr>
          <p:nvPr>
            <p:extLst>
              <p:ext uri="{D42A27DB-BD31-4B8C-83A1-F6EECF244321}">
                <p14:modId xmlns:p14="http://schemas.microsoft.com/office/powerpoint/2010/main" val="3416879975"/>
              </p:ext>
            </p:extLst>
          </p:nvPr>
        </p:nvGraphicFramePr>
        <p:xfrm>
          <a:off x="1100137" y="1764505"/>
          <a:ext cx="9991725" cy="364477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303827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88F034BF-A9BC-DB1A-5BB5-1974CB3789C0}"/>
              </a:ext>
            </a:extLst>
          </p:cNvPr>
          <p:cNvGraphicFramePr>
            <a:graphicFrameLocks noGrp="1"/>
          </p:cNvGraphicFramePr>
          <p:nvPr>
            <p:extLst>
              <p:ext uri="{D42A27DB-BD31-4B8C-83A1-F6EECF244321}">
                <p14:modId xmlns:p14="http://schemas.microsoft.com/office/powerpoint/2010/main" val="568830458"/>
              </p:ext>
            </p:extLst>
          </p:nvPr>
        </p:nvGraphicFramePr>
        <p:xfrm>
          <a:off x="1866747" y="2049138"/>
          <a:ext cx="9645397" cy="365760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553546754"/>
                    </a:ext>
                  </a:extLst>
                </a:gridCol>
                <a:gridCol w="2197418">
                  <a:extLst>
                    <a:ext uri="{9D8B030D-6E8A-4147-A177-3AD203B41FA5}">
                      <a16:colId xmlns:a16="http://schemas.microsoft.com/office/drawing/2014/main" val="3675796116"/>
                    </a:ext>
                  </a:extLst>
                </a:gridCol>
                <a:gridCol w="3383979">
                  <a:extLst>
                    <a:ext uri="{9D8B030D-6E8A-4147-A177-3AD203B41FA5}">
                      <a16:colId xmlns:a16="http://schemas.microsoft.com/office/drawing/2014/main" val="3975350055"/>
                    </a:ext>
                  </a:extLst>
                </a:gridCol>
                <a:gridCol w="2032000">
                  <a:extLst>
                    <a:ext uri="{9D8B030D-6E8A-4147-A177-3AD203B41FA5}">
                      <a16:colId xmlns:a16="http://schemas.microsoft.com/office/drawing/2014/main" val="3147571514"/>
                    </a:ext>
                  </a:extLst>
                </a:gridCol>
              </a:tblGrid>
              <a:tr h="354743">
                <a:tc>
                  <a:txBody>
                    <a:bodyPr/>
                    <a:lstStyle/>
                    <a:p>
                      <a:endParaRPr lang="en-CA"/>
                    </a:p>
                  </a:txBody>
                  <a:tcPr/>
                </a:tc>
                <a:tc>
                  <a:txBody>
                    <a:bodyPr/>
                    <a:lstStyle/>
                    <a:p>
                      <a:r>
                        <a:rPr lang="en-CA" dirty="0"/>
                        <a:t>High school or less</a:t>
                      </a:r>
                    </a:p>
                  </a:txBody>
                  <a:tcPr/>
                </a:tc>
                <a:tc>
                  <a:txBody>
                    <a:bodyPr/>
                    <a:lstStyle/>
                    <a:p>
                      <a:r>
                        <a:rPr lang="en-CA" dirty="0"/>
                        <a:t>Post Secondary non-university</a:t>
                      </a:r>
                    </a:p>
                  </a:txBody>
                  <a:tcPr/>
                </a:tc>
                <a:tc>
                  <a:txBody>
                    <a:bodyPr/>
                    <a:lstStyle/>
                    <a:p>
                      <a:r>
                        <a:rPr lang="en-CA" dirty="0"/>
                        <a:t>University degree</a:t>
                      </a:r>
                    </a:p>
                  </a:txBody>
                  <a:tcPr/>
                </a:tc>
                <a:extLst>
                  <a:ext uri="{0D108BD9-81ED-4DB2-BD59-A6C34878D82A}">
                    <a16:rowId xmlns:a16="http://schemas.microsoft.com/office/drawing/2014/main" val="1791950062"/>
                  </a:ext>
                </a:extLst>
              </a:tr>
              <a:tr h="354743">
                <a:tc>
                  <a:txBody>
                    <a:bodyPr/>
                    <a:lstStyle/>
                    <a:p>
                      <a:r>
                        <a:rPr lang="en-CA" b="1" dirty="0"/>
                        <a:t>Overall results</a:t>
                      </a:r>
                    </a:p>
                  </a:txBody>
                  <a:tcPr/>
                </a:tc>
                <a:tc>
                  <a:txBody>
                    <a:bodyPr/>
                    <a:lstStyle/>
                    <a:p>
                      <a:endParaRPr lang="en-CA" dirty="0"/>
                    </a:p>
                  </a:txBody>
                  <a:tcPr/>
                </a:tc>
                <a:tc>
                  <a:txBody>
                    <a:bodyPr/>
                    <a:lstStyle/>
                    <a:p>
                      <a:endParaRPr lang="en-CA"/>
                    </a:p>
                  </a:txBody>
                  <a:tcPr/>
                </a:tc>
                <a:tc>
                  <a:txBody>
                    <a:bodyPr/>
                    <a:lstStyle/>
                    <a:p>
                      <a:endParaRPr lang="en-CA"/>
                    </a:p>
                  </a:txBody>
                  <a:tcPr/>
                </a:tc>
                <a:extLst>
                  <a:ext uri="{0D108BD9-81ED-4DB2-BD59-A6C34878D82A}">
                    <a16:rowId xmlns:a16="http://schemas.microsoft.com/office/drawing/2014/main" val="2170763392"/>
                  </a:ext>
                </a:extLst>
              </a:tr>
              <a:tr h="354743">
                <a:tc>
                  <a:txBody>
                    <a:bodyPr/>
                    <a:lstStyle/>
                    <a:p>
                      <a:pPr marL="0" indent="0" algn="r">
                        <a:buFont typeface="+mj-lt"/>
                        <a:buNone/>
                      </a:pPr>
                      <a:r>
                        <a:rPr lang="en-CA" dirty="0"/>
                        <a:t>All provinces</a:t>
                      </a:r>
                    </a:p>
                  </a:txBody>
                  <a:tcPr/>
                </a:tc>
                <a:tc>
                  <a:txBody>
                    <a:bodyPr/>
                    <a:lstStyle/>
                    <a:p>
                      <a:r>
                        <a:rPr lang="en-CA" dirty="0"/>
                        <a:t>0.40</a:t>
                      </a:r>
                    </a:p>
                  </a:txBody>
                  <a:tcPr/>
                </a:tc>
                <a:tc>
                  <a:txBody>
                    <a:bodyPr/>
                    <a:lstStyle/>
                    <a:p>
                      <a:r>
                        <a:rPr lang="en-CA" dirty="0"/>
                        <a:t>0.61</a:t>
                      </a:r>
                    </a:p>
                  </a:txBody>
                  <a:tcPr/>
                </a:tc>
                <a:tc>
                  <a:txBody>
                    <a:bodyPr/>
                    <a:lstStyle/>
                    <a:p>
                      <a:r>
                        <a:rPr lang="en-CA" dirty="0"/>
                        <a:t>0.33</a:t>
                      </a:r>
                    </a:p>
                  </a:txBody>
                  <a:tcPr/>
                </a:tc>
                <a:extLst>
                  <a:ext uri="{0D108BD9-81ED-4DB2-BD59-A6C34878D82A}">
                    <a16:rowId xmlns:a16="http://schemas.microsoft.com/office/drawing/2014/main" val="2389791308"/>
                  </a:ext>
                </a:extLst>
              </a:tr>
              <a:tr h="354743">
                <a:tc>
                  <a:txBody>
                    <a:bodyPr/>
                    <a:lstStyle/>
                    <a:p>
                      <a:pPr algn="ctr"/>
                      <a:r>
                        <a:rPr lang="en-CA" dirty="0"/>
                        <a:t>Smaller provinces</a:t>
                      </a:r>
                    </a:p>
                  </a:txBody>
                  <a:tcPr/>
                </a:tc>
                <a:tc>
                  <a:txBody>
                    <a:bodyPr/>
                    <a:lstStyle/>
                    <a:p>
                      <a:r>
                        <a:rPr lang="en-CA" dirty="0"/>
                        <a:t>0.42</a:t>
                      </a:r>
                    </a:p>
                  </a:txBody>
                  <a:tcPr/>
                </a:tc>
                <a:tc>
                  <a:txBody>
                    <a:bodyPr/>
                    <a:lstStyle/>
                    <a:p>
                      <a:r>
                        <a:rPr lang="en-CA" dirty="0"/>
                        <a:t>0.68</a:t>
                      </a:r>
                    </a:p>
                  </a:txBody>
                  <a:tcPr/>
                </a:tc>
                <a:tc>
                  <a:txBody>
                    <a:bodyPr/>
                    <a:lstStyle/>
                    <a:p>
                      <a:r>
                        <a:rPr lang="en-CA" dirty="0"/>
                        <a:t>0.33</a:t>
                      </a:r>
                    </a:p>
                  </a:txBody>
                  <a:tcPr/>
                </a:tc>
                <a:extLst>
                  <a:ext uri="{0D108BD9-81ED-4DB2-BD59-A6C34878D82A}">
                    <a16:rowId xmlns:a16="http://schemas.microsoft.com/office/drawing/2014/main" val="1157357348"/>
                  </a:ext>
                </a:extLst>
              </a:tr>
              <a:tr h="354743">
                <a:tc>
                  <a:txBody>
                    <a:bodyPr/>
                    <a:lstStyle/>
                    <a:p>
                      <a:r>
                        <a:rPr lang="en-CA" b="1" dirty="0"/>
                        <a:t>Canadian-born</a:t>
                      </a:r>
                    </a:p>
                  </a:txBody>
                  <a:tcPr/>
                </a:tc>
                <a:tc>
                  <a:txBody>
                    <a:bodyPr/>
                    <a:lstStyle/>
                    <a:p>
                      <a:endParaRPr lang="en-CA" b="1" dirty="0"/>
                    </a:p>
                  </a:txBody>
                  <a:tcPr/>
                </a:tc>
                <a:tc>
                  <a:txBody>
                    <a:bodyPr/>
                    <a:lstStyle/>
                    <a:p>
                      <a:endParaRPr lang="en-CA" b="1"/>
                    </a:p>
                  </a:txBody>
                  <a:tcPr/>
                </a:tc>
                <a:tc>
                  <a:txBody>
                    <a:bodyPr/>
                    <a:lstStyle/>
                    <a:p>
                      <a:endParaRPr lang="en-CA" b="1" dirty="0"/>
                    </a:p>
                  </a:txBody>
                  <a:tcPr/>
                </a:tc>
                <a:extLst>
                  <a:ext uri="{0D108BD9-81ED-4DB2-BD59-A6C34878D82A}">
                    <a16:rowId xmlns:a16="http://schemas.microsoft.com/office/drawing/2014/main" val="3951160674"/>
                  </a:ext>
                </a:extLst>
              </a:tr>
              <a:tr h="354743">
                <a:tc>
                  <a:txBody>
                    <a:bodyPr/>
                    <a:lstStyle/>
                    <a:p>
                      <a:pPr algn="r"/>
                      <a:r>
                        <a:rPr lang="en-CA" dirty="0"/>
                        <a:t>All provinces</a:t>
                      </a:r>
                    </a:p>
                  </a:txBody>
                  <a:tcPr/>
                </a:tc>
                <a:tc>
                  <a:txBody>
                    <a:bodyPr/>
                    <a:lstStyle/>
                    <a:p>
                      <a:r>
                        <a:rPr lang="en-CA" dirty="0"/>
                        <a:t>-0.27</a:t>
                      </a:r>
                    </a:p>
                  </a:txBody>
                  <a:tcPr/>
                </a:tc>
                <a:tc>
                  <a:txBody>
                    <a:bodyPr/>
                    <a:lstStyle/>
                    <a:p>
                      <a:r>
                        <a:rPr lang="en-CA" dirty="0"/>
                        <a:t>-1.12</a:t>
                      </a:r>
                    </a:p>
                  </a:txBody>
                  <a:tcPr/>
                </a:tc>
                <a:tc>
                  <a:txBody>
                    <a:bodyPr/>
                    <a:lstStyle/>
                    <a:p>
                      <a:r>
                        <a:rPr lang="en-CA" dirty="0"/>
                        <a:t>-0.13</a:t>
                      </a:r>
                    </a:p>
                  </a:txBody>
                  <a:tcPr/>
                </a:tc>
                <a:extLst>
                  <a:ext uri="{0D108BD9-81ED-4DB2-BD59-A6C34878D82A}">
                    <a16:rowId xmlns:a16="http://schemas.microsoft.com/office/drawing/2014/main" val="3165142980"/>
                  </a:ext>
                </a:extLst>
              </a:tr>
              <a:tr h="354743">
                <a:tc>
                  <a:txBody>
                    <a:bodyPr/>
                    <a:lstStyle/>
                    <a:p>
                      <a:pPr algn="r"/>
                      <a:r>
                        <a:rPr lang="en-CA" dirty="0"/>
                        <a:t>Smaller provinces</a:t>
                      </a:r>
                    </a:p>
                  </a:txBody>
                  <a:tcPr/>
                </a:tc>
                <a:tc>
                  <a:txBody>
                    <a:bodyPr/>
                    <a:lstStyle/>
                    <a:p>
                      <a:r>
                        <a:rPr lang="en-CA" dirty="0"/>
                        <a:t>0.55</a:t>
                      </a:r>
                    </a:p>
                  </a:txBody>
                  <a:tcPr/>
                </a:tc>
                <a:tc>
                  <a:txBody>
                    <a:bodyPr/>
                    <a:lstStyle/>
                    <a:p>
                      <a:r>
                        <a:rPr lang="en-CA" dirty="0"/>
                        <a:t>-0.32</a:t>
                      </a:r>
                    </a:p>
                  </a:txBody>
                  <a:tcPr/>
                </a:tc>
                <a:tc>
                  <a:txBody>
                    <a:bodyPr/>
                    <a:lstStyle/>
                    <a:p>
                      <a:r>
                        <a:rPr lang="en-CA" dirty="0"/>
                        <a:t>0.26</a:t>
                      </a:r>
                    </a:p>
                  </a:txBody>
                  <a:tcPr/>
                </a:tc>
                <a:extLst>
                  <a:ext uri="{0D108BD9-81ED-4DB2-BD59-A6C34878D82A}">
                    <a16:rowId xmlns:a16="http://schemas.microsoft.com/office/drawing/2014/main" val="625537113"/>
                  </a:ext>
                </a:extLst>
              </a:tr>
              <a:tr h="354743">
                <a:tc>
                  <a:txBody>
                    <a:bodyPr/>
                    <a:lstStyle/>
                    <a:p>
                      <a:pPr algn="r"/>
                      <a:r>
                        <a:rPr lang="en-CA" b="1" dirty="0"/>
                        <a:t>Immigrants</a:t>
                      </a:r>
                    </a:p>
                  </a:txBody>
                  <a:tcPr/>
                </a:tc>
                <a:tc>
                  <a:txBody>
                    <a:bodyPr/>
                    <a:lstStyle/>
                    <a:p>
                      <a:endParaRPr lang="en-CA" b="1"/>
                    </a:p>
                  </a:txBody>
                  <a:tcPr/>
                </a:tc>
                <a:tc>
                  <a:txBody>
                    <a:bodyPr/>
                    <a:lstStyle/>
                    <a:p>
                      <a:endParaRPr lang="en-CA" b="1"/>
                    </a:p>
                  </a:txBody>
                  <a:tcPr/>
                </a:tc>
                <a:tc>
                  <a:txBody>
                    <a:bodyPr/>
                    <a:lstStyle/>
                    <a:p>
                      <a:endParaRPr lang="en-CA" b="1" dirty="0"/>
                    </a:p>
                  </a:txBody>
                  <a:tcPr/>
                </a:tc>
                <a:extLst>
                  <a:ext uri="{0D108BD9-81ED-4DB2-BD59-A6C34878D82A}">
                    <a16:rowId xmlns:a16="http://schemas.microsoft.com/office/drawing/2014/main" val="1485599023"/>
                  </a:ext>
                </a:extLst>
              </a:tr>
              <a:tr h="354743">
                <a:tc>
                  <a:txBody>
                    <a:bodyPr/>
                    <a:lstStyle/>
                    <a:p>
                      <a:pPr algn="r"/>
                      <a:r>
                        <a:rPr lang="en-CA" dirty="0"/>
                        <a:t>All provinces</a:t>
                      </a:r>
                    </a:p>
                  </a:txBody>
                  <a:tcPr/>
                </a:tc>
                <a:tc>
                  <a:txBody>
                    <a:bodyPr/>
                    <a:lstStyle/>
                    <a:p>
                      <a:r>
                        <a:rPr lang="en-CA" dirty="0"/>
                        <a:t>0.67</a:t>
                      </a:r>
                    </a:p>
                  </a:txBody>
                  <a:tcPr/>
                </a:tc>
                <a:tc>
                  <a:txBody>
                    <a:bodyPr/>
                    <a:lstStyle/>
                    <a:p>
                      <a:r>
                        <a:rPr lang="en-CA" dirty="0"/>
                        <a:t>1.82</a:t>
                      </a:r>
                    </a:p>
                  </a:txBody>
                  <a:tcPr/>
                </a:tc>
                <a:tc>
                  <a:txBody>
                    <a:bodyPr/>
                    <a:lstStyle/>
                    <a:p>
                      <a:r>
                        <a:rPr lang="en-CA" dirty="0"/>
                        <a:t>0.43</a:t>
                      </a:r>
                    </a:p>
                  </a:txBody>
                  <a:tcPr/>
                </a:tc>
                <a:extLst>
                  <a:ext uri="{0D108BD9-81ED-4DB2-BD59-A6C34878D82A}">
                    <a16:rowId xmlns:a16="http://schemas.microsoft.com/office/drawing/2014/main" val="3441285844"/>
                  </a:ext>
                </a:extLst>
              </a:tr>
              <a:tr h="354743">
                <a:tc>
                  <a:txBody>
                    <a:bodyPr/>
                    <a:lstStyle/>
                    <a:p>
                      <a:pPr algn="r"/>
                      <a:r>
                        <a:rPr lang="en-CA" dirty="0"/>
                        <a:t>Smaller provinces</a:t>
                      </a:r>
                    </a:p>
                  </a:txBody>
                  <a:tcPr/>
                </a:tc>
                <a:tc>
                  <a:txBody>
                    <a:bodyPr/>
                    <a:lstStyle/>
                    <a:p>
                      <a:r>
                        <a:rPr lang="en-CA" dirty="0"/>
                        <a:t>-0.11</a:t>
                      </a:r>
                    </a:p>
                  </a:txBody>
                  <a:tcPr/>
                </a:tc>
                <a:tc>
                  <a:txBody>
                    <a:bodyPr/>
                    <a:lstStyle/>
                    <a:p>
                      <a:r>
                        <a:rPr lang="en-CA" dirty="0"/>
                        <a:t>1.05</a:t>
                      </a:r>
                    </a:p>
                  </a:txBody>
                  <a:tcPr/>
                </a:tc>
                <a:tc>
                  <a:txBody>
                    <a:bodyPr/>
                    <a:lstStyle/>
                    <a:p>
                      <a:r>
                        <a:rPr lang="en-CA" dirty="0"/>
                        <a:t>0.05</a:t>
                      </a:r>
                    </a:p>
                  </a:txBody>
                  <a:tcPr/>
                </a:tc>
                <a:extLst>
                  <a:ext uri="{0D108BD9-81ED-4DB2-BD59-A6C34878D82A}">
                    <a16:rowId xmlns:a16="http://schemas.microsoft.com/office/drawing/2014/main" val="3276579888"/>
                  </a:ext>
                </a:extLst>
              </a:tr>
            </a:tbl>
          </a:graphicData>
        </a:graphic>
      </p:graphicFrame>
      <p:sp>
        <p:nvSpPr>
          <p:cNvPr id="4" name="TextBox 3">
            <a:extLst>
              <a:ext uri="{FF2B5EF4-FFF2-40B4-BE49-F238E27FC236}">
                <a16:creationId xmlns:a16="http://schemas.microsoft.com/office/drawing/2014/main" id="{D1304F1F-F957-A72B-4CE0-8EE51104060B}"/>
              </a:ext>
            </a:extLst>
          </p:cNvPr>
          <p:cNvSpPr txBox="1"/>
          <p:nvPr/>
        </p:nvSpPr>
        <p:spPr>
          <a:xfrm>
            <a:off x="1487277" y="1421176"/>
            <a:ext cx="8837976" cy="523220"/>
          </a:xfrm>
          <a:prstGeom prst="rect">
            <a:avLst/>
          </a:prstGeom>
          <a:noFill/>
        </p:spPr>
        <p:txBody>
          <a:bodyPr wrap="square" rtlCol="0">
            <a:spAutoFit/>
          </a:bodyPr>
          <a:lstStyle/>
          <a:p>
            <a:r>
              <a:rPr lang="en-CA" sz="2800" b="1" dirty="0">
                <a:latin typeface="+mj-lt"/>
              </a:rPr>
              <a:t>Immigrants in the labour force – Economic Growth effect</a:t>
            </a:r>
          </a:p>
        </p:txBody>
      </p:sp>
    </p:spTree>
    <p:extLst>
      <p:ext uri="{BB962C8B-B14F-4D97-AF65-F5344CB8AC3E}">
        <p14:creationId xmlns:p14="http://schemas.microsoft.com/office/powerpoint/2010/main" val="7521894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48FE28-280E-FFCB-9BE3-B1F8344D3A07}"/>
            </a:ext>
          </a:extLst>
        </p:cNvPr>
        <p:cNvGrpSpPr/>
        <p:nvPr/>
      </p:nvGrpSpPr>
      <p:grpSpPr>
        <a:xfrm>
          <a:off x="0" y="0"/>
          <a:ext cx="0" cy="0"/>
          <a:chOff x="0" y="0"/>
          <a:chExt cx="0" cy="0"/>
        </a:xfrm>
      </p:grpSpPr>
      <p:pic>
        <p:nvPicPr>
          <p:cNvPr id="8" name="Picture 7" descr="A purple curved line on a black background&#10;&#10;AI-generated content may be incorrect.">
            <a:extLst>
              <a:ext uri="{FF2B5EF4-FFF2-40B4-BE49-F238E27FC236}">
                <a16:creationId xmlns:a16="http://schemas.microsoft.com/office/drawing/2014/main" id="{40D4E686-3A3C-FA12-A644-30527AF8F158}"/>
              </a:ext>
            </a:extLst>
          </p:cNvPr>
          <p:cNvPicPr>
            <a:picLocks noChangeAspect="1"/>
          </p:cNvPicPr>
          <p:nvPr/>
        </p:nvPicPr>
        <p:blipFill>
          <a:blip r:embed="rId3"/>
          <a:srcRect l="1012" r="67079" b="70141"/>
          <a:stretch/>
        </p:blipFill>
        <p:spPr>
          <a:xfrm>
            <a:off x="47006" y="5875293"/>
            <a:ext cx="12192000" cy="982707"/>
          </a:xfrm>
          <a:prstGeom prst="rect">
            <a:avLst/>
          </a:prstGeom>
        </p:spPr>
      </p:pic>
      <p:pic>
        <p:nvPicPr>
          <p:cNvPr id="9" name="Picture 8" descr="A black and white logo&#10;&#10;AI-generated content may be incorrect.">
            <a:extLst>
              <a:ext uri="{FF2B5EF4-FFF2-40B4-BE49-F238E27FC236}">
                <a16:creationId xmlns:a16="http://schemas.microsoft.com/office/drawing/2014/main" id="{5C1512D2-9EEC-CEDA-52C8-860E4C5FAF2E}"/>
              </a:ext>
            </a:extLst>
          </p:cNvPr>
          <p:cNvPicPr>
            <a:picLocks noChangeAspect="1"/>
          </p:cNvPicPr>
          <p:nvPr/>
        </p:nvPicPr>
        <p:blipFill>
          <a:blip r:embed="rId4"/>
          <a:stretch>
            <a:fillRect/>
          </a:stretch>
        </p:blipFill>
        <p:spPr>
          <a:xfrm>
            <a:off x="529457" y="6005945"/>
            <a:ext cx="1719272" cy="647660"/>
          </a:xfrm>
          <a:prstGeom prst="rect">
            <a:avLst/>
          </a:prstGeom>
        </p:spPr>
      </p:pic>
      <p:sp>
        <p:nvSpPr>
          <p:cNvPr id="11" name="Rectangle 10">
            <a:extLst>
              <a:ext uri="{FF2B5EF4-FFF2-40B4-BE49-F238E27FC236}">
                <a16:creationId xmlns:a16="http://schemas.microsoft.com/office/drawing/2014/main" id="{EC6B0E70-4E11-4C8F-993C-D14BD57D031C}"/>
              </a:ext>
            </a:extLst>
          </p:cNvPr>
          <p:cNvSpPr/>
          <p:nvPr/>
        </p:nvSpPr>
        <p:spPr>
          <a:xfrm>
            <a:off x="0" y="-1"/>
            <a:ext cx="12192000" cy="1266631"/>
          </a:xfrm>
          <a:prstGeom prst="rect">
            <a:avLst/>
          </a:prstGeom>
          <a:solidFill>
            <a:srgbClr val="63004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B0569B6-4BCF-74AE-A8F0-4F579DE42970}"/>
              </a:ext>
            </a:extLst>
          </p:cNvPr>
          <p:cNvPicPr>
            <a:picLocks noChangeAspect="1"/>
          </p:cNvPicPr>
          <p:nvPr/>
        </p:nvPicPr>
        <p:blipFill>
          <a:blip r:embed="rId5"/>
          <a:srcRect t="48055" r="31768"/>
          <a:stretch/>
        </p:blipFill>
        <p:spPr>
          <a:xfrm>
            <a:off x="6888678" y="-1"/>
            <a:ext cx="5303322" cy="953470"/>
          </a:xfrm>
          <a:prstGeom prst="rect">
            <a:avLst/>
          </a:prstGeom>
        </p:spPr>
      </p:pic>
      <p:sp>
        <p:nvSpPr>
          <p:cNvPr id="13" name="TextBox 12">
            <a:extLst>
              <a:ext uri="{FF2B5EF4-FFF2-40B4-BE49-F238E27FC236}">
                <a16:creationId xmlns:a16="http://schemas.microsoft.com/office/drawing/2014/main" id="{B7033879-4510-9732-89CB-33BD8EBE2E44}"/>
              </a:ext>
            </a:extLst>
          </p:cNvPr>
          <p:cNvSpPr txBox="1"/>
          <p:nvPr/>
        </p:nvSpPr>
        <p:spPr>
          <a:xfrm>
            <a:off x="436099" y="253002"/>
            <a:ext cx="2972119" cy="830997"/>
          </a:xfrm>
          <a:prstGeom prst="rect">
            <a:avLst/>
          </a:prstGeom>
          <a:noFill/>
        </p:spPr>
        <p:txBody>
          <a:bodyPr wrap="square" rtlCol="0">
            <a:spAutoFit/>
          </a:bodyPr>
          <a:lstStyle/>
          <a:p>
            <a:pPr rtl="0">
              <a:buNone/>
            </a:pPr>
            <a:r>
              <a:rPr lang="en-CA" sz="4800" b="1" dirty="0">
                <a:solidFill>
                  <a:srgbClr val="FFFFFF"/>
                </a:solidFill>
                <a:effectLst/>
                <a:latin typeface="Raleway ExtraBold" pitchFamily="2" charset="77"/>
              </a:rPr>
              <a:t>ARGEIAD</a:t>
            </a:r>
            <a:endParaRPr lang="en-CA" sz="4800" b="1" dirty="0">
              <a:effectLst/>
              <a:latin typeface="Raleway ExtraBold" pitchFamily="2" charset="77"/>
            </a:endParaRPr>
          </a:p>
        </p:txBody>
      </p:sp>
      <p:sp>
        <p:nvSpPr>
          <p:cNvPr id="3" name="TextBox 2">
            <a:extLst>
              <a:ext uri="{FF2B5EF4-FFF2-40B4-BE49-F238E27FC236}">
                <a16:creationId xmlns:a16="http://schemas.microsoft.com/office/drawing/2014/main" id="{CAF7ECC4-D412-00FE-F330-49B58C6BFB2B}"/>
              </a:ext>
            </a:extLst>
          </p:cNvPr>
          <p:cNvSpPr txBox="1"/>
          <p:nvPr/>
        </p:nvSpPr>
        <p:spPr>
          <a:xfrm>
            <a:off x="569911" y="1340656"/>
            <a:ext cx="7955270" cy="4647426"/>
          </a:xfrm>
          <a:prstGeom prst="rect">
            <a:avLst/>
          </a:prstGeom>
          <a:noFill/>
        </p:spPr>
        <p:txBody>
          <a:bodyPr wrap="square" rtlCol="0">
            <a:spAutoFit/>
          </a:bodyPr>
          <a:lstStyle/>
          <a:p>
            <a:r>
              <a:rPr lang="en-CA" sz="3200" b="1" dirty="0"/>
              <a:t>Team members</a:t>
            </a:r>
            <a:endParaRPr lang="en-CA" sz="3200" dirty="0"/>
          </a:p>
          <a:p>
            <a:endParaRPr lang="en-CA" sz="2400" b="1" dirty="0"/>
          </a:p>
          <a:p>
            <a:pPr marL="342900" indent="-342900">
              <a:buFont typeface="Arial" panose="020B0604020202020204" pitchFamily="34" charset="0"/>
              <a:buChar char="•"/>
            </a:pPr>
            <a:r>
              <a:rPr lang="en-CA" sz="2400" dirty="0"/>
              <a:t>Ather H. Akbari (Saint Mary’s University)</a:t>
            </a:r>
          </a:p>
          <a:p>
            <a:endParaRPr lang="en-CA" sz="2400" dirty="0"/>
          </a:p>
          <a:p>
            <a:pPr marL="342900" indent="-342900">
              <a:buFont typeface="Arial" panose="020B0604020202020204" pitchFamily="34" charset="0"/>
              <a:buChar char="•"/>
            </a:pPr>
            <a:r>
              <a:rPr lang="en-CA" sz="2400" dirty="0"/>
              <a:t>Tony Fang (Memorial University of Newfoundland)</a:t>
            </a:r>
          </a:p>
          <a:p>
            <a:pPr marL="342900" indent="-342900">
              <a:buFont typeface="Arial" panose="020B0604020202020204" pitchFamily="34" charset="0"/>
              <a:buChar char="•"/>
            </a:pPr>
            <a:endParaRPr lang="en-CA" sz="2400" dirty="0"/>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2400" b="0" i="0" u="none" strike="noStrike" kern="1200" cap="none" spc="0" normalizeH="0" baseline="0" noProof="0" dirty="0">
                <a:ln>
                  <a:noFill/>
                </a:ln>
                <a:solidFill>
                  <a:prstClr val="black"/>
                </a:solidFill>
                <a:effectLst/>
                <a:uLnTx/>
                <a:uFillTx/>
                <a:latin typeface="Aptos" panose="02110004020202020204"/>
                <a:ea typeface="+mn-ea"/>
                <a:cs typeface="+mn-cs"/>
              </a:rPr>
              <a:t>Martha MacDonald (Saint Mary’s University)</a:t>
            </a:r>
          </a:p>
          <a:p>
            <a:pPr marL="342900" indent="-342900">
              <a:buFont typeface="Arial" panose="020B0604020202020204" pitchFamily="34" charset="0"/>
              <a:buChar char="•"/>
            </a:pPr>
            <a:endParaRPr lang="en-CA" sz="2400" dirty="0"/>
          </a:p>
          <a:p>
            <a:pPr marL="342900" indent="-342900">
              <a:buFont typeface="Arial" panose="020B0604020202020204" pitchFamily="34" charset="0"/>
              <a:buChar char="•"/>
            </a:pPr>
            <a:r>
              <a:rPr lang="en-CA" sz="2400" dirty="0"/>
              <a:t>Nicholas Manuel (Saint Mary’s University)</a:t>
            </a:r>
          </a:p>
          <a:p>
            <a:pPr marL="342900" indent="-342900">
              <a:buFont typeface="Arial" panose="020B0604020202020204" pitchFamily="34" charset="0"/>
              <a:buChar char="•"/>
            </a:pPr>
            <a:endParaRPr lang="en-CA" sz="2400" dirty="0"/>
          </a:p>
          <a:p>
            <a:pPr marL="342900" indent="-342900">
              <a:buFont typeface="Arial" panose="020B0604020202020204" pitchFamily="34" charset="0"/>
              <a:buChar char="•"/>
            </a:pPr>
            <a:r>
              <a:rPr lang="en-CA" sz="2400" dirty="0"/>
              <a:t>Wimal Rankaduwa (University of Prince Edward Island)</a:t>
            </a:r>
          </a:p>
          <a:p>
            <a:pPr marL="342900" indent="-342900">
              <a:buFont typeface="Arial" panose="020B0604020202020204" pitchFamily="34" charset="0"/>
              <a:buChar char="•"/>
            </a:pPr>
            <a:endParaRPr lang="en-CA" sz="2400" dirty="0"/>
          </a:p>
        </p:txBody>
      </p:sp>
    </p:spTree>
    <p:extLst>
      <p:ext uri="{BB962C8B-B14F-4D97-AF65-F5344CB8AC3E}">
        <p14:creationId xmlns:p14="http://schemas.microsoft.com/office/powerpoint/2010/main" val="17119755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C3B5E845-DF52-4C28-F7EA-2DFE031BBE25}"/>
              </a:ext>
            </a:extLst>
          </p:cNvPr>
          <p:cNvGraphicFramePr>
            <a:graphicFrameLocks noGrp="1"/>
          </p:cNvGraphicFramePr>
          <p:nvPr>
            <p:extLst>
              <p:ext uri="{D42A27DB-BD31-4B8C-83A1-F6EECF244321}">
                <p14:modId xmlns:p14="http://schemas.microsoft.com/office/powerpoint/2010/main" val="1497063557"/>
              </p:ext>
            </p:extLst>
          </p:nvPr>
        </p:nvGraphicFramePr>
        <p:xfrm>
          <a:off x="0" y="1269403"/>
          <a:ext cx="12192001" cy="4565248"/>
        </p:xfrm>
        <a:graphic>
          <a:graphicData uri="http://schemas.openxmlformats.org/drawingml/2006/table">
            <a:tbl>
              <a:tblPr firstRow="1" firstCol="1" bandRow="1">
                <a:tableStyleId>{5C22544A-7EE6-4342-B048-85BDC9FD1C3A}</a:tableStyleId>
              </a:tblPr>
              <a:tblGrid>
                <a:gridCol w="1394068">
                  <a:extLst>
                    <a:ext uri="{9D8B030D-6E8A-4147-A177-3AD203B41FA5}">
                      <a16:colId xmlns:a16="http://schemas.microsoft.com/office/drawing/2014/main" val="3116969501"/>
                    </a:ext>
                  </a:extLst>
                </a:gridCol>
                <a:gridCol w="1937411">
                  <a:extLst>
                    <a:ext uri="{9D8B030D-6E8A-4147-A177-3AD203B41FA5}">
                      <a16:colId xmlns:a16="http://schemas.microsoft.com/office/drawing/2014/main" val="2565865858"/>
                    </a:ext>
                  </a:extLst>
                </a:gridCol>
                <a:gridCol w="1799919">
                  <a:extLst>
                    <a:ext uri="{9D8B030D-6E8A-4147-A177-3AD203B41FA5}">
                      <a16:colId xmlns:a16="http://schemas.microsoft.com/office/drawing/2014/main" val="2988243483"/>
                    </a:ext>
                  </a:extLst>
                </a:gridCol>
                <a:gridCol w="1882588">
                  <a:extLst>
                    <a:ext uri="{9D8B030D-6E8A-4147-A177-3AD203B41FA5}">
                      <a16:colId xmlns:a16="http://schemas.microsoft.com/office/drawing/2014/main" val="4115154738"/>
                    </a:ext>
                  </a:extLst>
                </a:gridCol>
                <a:gridCol w="2043953">
                  <a:extLst>
                    <a:ext uri="{9D8B030D-6E8A-4147-A177-3AD203B41FA5}">
                      <a16:colId xmlns:a16="http://schemas.microsoft.com/office/drawing/2014/main" val="3704159269"/>
                    </a:ext>
                  </a:extLst>
                </a:gridCol>
                <a:gridCol w="3134062">
                  <a:extLst>
                    <a:ext uri="{9D8B030D-6E8A-4147-A177-3AD203B41FA5}">
                      <a16:colId xmlns:a16="http://schemas.microsoft.com/office/drawing/2014/main" val="2746934426"/>
                    </a:ext>
                  </a:extLst>
                </a:gridCol>
              </a:tblGrid>
              <a:tr h="346079">
                <a:tc>
                  <a:txBody>
                    <a:bodyPr/>
                    <a:lstStyle/>
                    <a:p>
                      <a:pPr marL="0" marR="0">
                        <a:lnSpc>
                          <a:spcPct val="107000"/>
                        </a:lnSpc>
                        <a:spcAft>
                          <a:spcPts val="800"/>
                        </a:spcAft>
                        <a:buNone/>
                      </a:pPr>
                      <a:r>
                        <a:rPr lang="en-CA" sz="1100" kern="100">
                          <a:effectLst/>
                        </a:rPr>
                        <a:t>Dimension</a:t>
                      </a:r>
                      <a:endParaRPr lang="en-CA" sz="1100" kern="100">
                        <a:effectLst/>
                        <a:latin typeface="Calibri" panose="020F0502020204030204" pitchFamily="34" charset="0"/>
                        <a:ea typeface="Calibri" panose="020F0502020204030204" pitchFamily="34" charset="0"/>
                        <a:cs typeface="Arial" panose="020B0604020202020204" pitchFamily="34" charset="0"/>
                      </a:endParaRPr>
                    </a:p>
                  </a:txBody>
                  <a:tcPr marL="21865" marR="21865" marT="0" marB="0"/>
                </a:tc>
                <a:tc>
                  <a:txBody>
                    <a:bodyPr/>
                    <a:lstStyle/>
                    <a:p>
                      <a:pPr marL="0" marR="0">
                        <a:lnSpc>
                          <a:spcPct val="107000"/>
                        </a:lnSpc>
                        <a:spcAft>
                          <a:spcPts val="800"/>
                        </a:spcAft>
                        <a:buNone/>
                      </a:pPr>
                      <a:r>
                        <a:rPr lang="en-CA" sz="1100" kern="100">
                          <a:effectLst/>
                        </a:rPr>
                        <a:t>Nova Scotia (NS)</a:t>
                      </a:r>
                      <a:endParaRPr lang="en-CA" sz="1100" kern="100">
                        <a:effectLst/>
                        <a:latin typeface="Calibri" panose="020F0502020204030204" pitchFamily="34" charset="0"/>
                        <a:ea typeface="Calibri" panose="020F0502020204030204" pitchFamily="34" charset="0"/>
                        <a:cs typeface="Arial" panose="020B0604020202020204" pitchFamily="34" charset="0"/>
                      </a:endParaRPr>
                    </a:p>
                  </a:txBody>
                  <a:tcPr marL="21865" marR="21865" marT="0" marB="0"/>
                </a:tc>
                <a:tc>
                  <a:txBody>
                    <a:bodyPr/>
                    <a:lstStyle/>
                    <a:p>
                      <a:pPr marL="0" marR="0">
                        <a:lnSpc>
                          <a:spcPct val="107000"/>
                        </a:lnSpc>
                        <a:spcAft>
                          <a:spcPts val="800"/>
                        </a:spcAft>
                        <a:buNone/>
                      </a:pPr>
                      <a:r>
                        <a:rPr lang="en-CA" sz="1100" kern="100">
                          <a:effectLst/>
                        </a:rPr>
                        <a:t>New Brunswick (NB)</a:t>
                      </a:r>
                      <a:endParaRPr lang="en-CA" sz="1100" kern="100">
                        <a:effectLst/>
                        <a:latin typeface="Calibri" panose="020F0502020204030204" pitchFamily="34" charset="0"/>
                        <a:ea typeface="Calibri" panose="020F0502020204030204" pitchFamily="34" charset="0"/>
                        <a:cs typeface="Arial" panose="020B0604020202020204" pitchFamily="34" charset="0"/>
                      </a:endParaRPr>
                    </a:p>
                  </a:txBody>
                  <a:tcPr marL="21865" marR="21865" marT="0" marB="0"/>
                </a:tc>
                <a:tc>
                  <a:txBody>
                    <a:bodyPr/>
                    <a:lstStyle/>
                    <a:p>
                      <a:pPr marL="0" marR="0">
                        <a:lnSpc>
                          <a:spcPct val="107000"/>
                        </a:lnSpc>
                        <a:spcAft>
                          <a:spcPts val="800"/>
                        </a:spcAft>
                        <a:buNone/>
                      </a:pPr>
                      <a:r>
                        <a:rPr lang="en-CA" sz="1100" kern="100" dirty="0">
                          <a:effectLst/>
                        </a:rPr>
                        <a:t>Newfoundland &amp; Labrador (NL)</a:t>
                      </a:r>
                      <a:endParaRPr lang="en-CA" sz="1100" kern="100" dirty="0">
                        <a:effectLst/>
                        <a:latin typeface="Calibri" panose="020F0502020204030204" pitchFamily="34" charset="0"/>
                        <a:ea typeface="Calibri" panose="020F0502020204030204" pitchFamily="34" charset="0"/>
                        <a:cs typeface="Arial" panose="020B0604020202020204" pitchFamily="34" charset="0"/>
                      </a:endParaRPr>
                    </a:p>
                  </a:txBody>
                  <a:tcPr marL="21865" marR="21865" marT="0" marB="0"/>
                </a:tc>
                <a:tc>
                  <a:txBody>
                    <a:bodyPr/>
                    <a:lstStyle/>
                    <a:p>
                      <a:pPr marL="0" marR="0">
                        <a:lnSpc>
                          <a:spcPct val="107000"/>
                        </a:lnSpc>
                        <a:spcAft>
                          <a:spcPts val="800"/>
                        </a:spcAft>
                        <a:buNone/>
                      </a:pPr>
                      <a:r>
                        <a:rPr lang="en-CA" sz="1100" kern="100">
                          <a:effectLst/>
                        </a:rPr>
                        <a:t>Prince Edward Island (PEI)</a:t>
                      </a:r>
                      <a:endParaRPr lang="en-CA" sz="1100" kern="100">
                        <a:effectLst/>
                        <a:latin typeface="Calibri" panose="020F0502020204030204" pitchFamily="34" charset="0"/>
                        <a:ea typeface="Calibri" panose="020F0502020204030204" pitchFamily="34" charset="0"/>
                        <a:cs typeface="Arial" panose="020B0604020202020204" pitchFamily="34" charset="0"/>
                      </a:endParaRPr>
                    </a:p>
                  </a:txBody>
                  <a:tcPr marL="21865" marR="21865" marT="0" marB="0"/>
                </a:tc>
                <a:tc>
                  <a:txBody>
                    <a:bodyPr/>
                    <a:lstStyle/>
                    <a:p>
                      <a:pPr marL="0" marR="0">
                        <a:lnSpc>
                          <a:spcPct val="107000"/>
                        </a:lnSpc>
                        <a:spcAft>
                          <a:spcPts val="800"/>
                        </a:spcAft>
                        <a:buNone/>
                      </a:pPr>
                      <a:r>
                        <a:rPr lang="en-CA" sz="1100" kern="100">
                          <a:effectLst/>
                        </a:rPr>
                        <a:t>Similarities Across Atlantic</a:t>
                      </a:r>
                      <a:endParaRPr lang="en-CA" sz="1100" kern="100">
                        <a:effectLst/>
                        <a:latin typeface="Calibri" panose="020F0502020204030204" pitchFamily="34" charset="0"/>
                        <a:ea typeface="Calibri" panose="020F0502020204030204" pitchFamily="34" charset="0"/>
                        <a:cs typeface="Arial" panose="020B0604020202020204" pitchFamily="34" charset="0"/>
                      </a:endParaRPr>
                    </a:p>
                  </a:txBody>
                  <a:tcPr marL="21865" marR="21865" marT="0" marB="0"/>
                </a:tc>
                <a:extLst>
                  <a:ext uri="{0D108BD9-81ED-4DB2-BD59-A6C34878D82A}">
                    <a16:rowId xmlns:a16="http://schemas.microsoft.com/office/drawing/2014/main" val="2207988438"/>
                  </a:ext>
                </a:extLst>
              </a:tr>
              <a:tr h="693089">
                <a:tc>
                  <a:txBody>
                    <a:bodyPr/>
                    <a:lstStyle/>
                    <a:p>
                      <a:pPr marL="0" marR="0">
                        <a:lnSpc>
                          <a:spcPct val="107000"/>
                        </a:lnSpc>
                        <a:spcAft>
                          <a:spcPts val="800"/>
                        </a:spcAft>
                        <a:buNone/>
                      </a:pPr>
                      <a:r>
                        <a:rPr lang="en-CA" sz="1100" kern="100">
                          <a:effectLst/>
                        </a:rPr>
                        <a:t>Demographic Context</a:t>
                      </a:r>
                      <a:endParaRPr lang="en-CA" sz="1100" kern="100">
                        <a:effectLst/>
                        <a:latin typeface="Calibri" panose="020F0502020204030204" pitchFamily="34" charset="0"/>
                        <a:ea typeface="Calibri" panose="020F0502020204030204" pitchFamily="34" charset="0"/>
                        <a:cs typeface="Arial" panose="020B0604020202020204" pitchFamily="34" charset="0"/>
                      </a:endParaRPr>
                    </a:p>
                  </a:txBody>
                  <a:tcPr marL="21865" marR="21865" marT="0" marB="0"/>
                </a:tc>
                <a:tc>
                  <a:txBody>
                    <a:bodyPr/>
                    <a:lstStyle/>
                    <a:p>
                      <a:pPr marL="0" marR="0">
                        <a:lnSpc>
                          <a:spcPct val="107000"/>
                        </a:lnSpc>
                        <a:spcAft>
                          <a:spcPts val="800"/>
                        </a:spcAft>
                        <a:buNone/>
                      </a:pPr>
                      <a:r>
                        <a:rPr lang="en-CA" sz="1100" kern="100" dirty="0">
                          <a:effectLst/>
                        </a:rPr>
                        <a:t>Aging population but stronger urban growth (Halifax). Immigration now key population driver.</a:t>
                      </a:r>
                      <a:endParaRPr lang="en-CA" sz="1100" kern="100" dirty="0">
                        <a:effectLst/>
                        <a:latin typeface="Calibri" panose="020F0502020204030204" pitchFamily="34" charset="0"/>
                        <a:ea typeface="Calibri" panose="020F0502020204030204" pitchFamily="34" charset="0"/>
                        <a:cs typeface="Arial" panose="020B0604020202020204" pitchFamily="34" charset="0"/>
                      </a:endParaRPr>
                    </a:p>
                  </a:txBody>
                  <a:tcPr marL="21865" marR="21865" marT="0" marB="0"/>
                </a:tc>
                <a:tc>
                  <a:txBody>
                    <a:bodyPr/>
                    <a:lstStyle/>
                    <a:p>
                      <a:pPr marL="0" marR="0">
                        <a:lnSpc>
                          <a:spcPct val="107000"/>
                        </a:lnSpc>
                        <a:spcAft>
                          <a:spcPts val="800"/>
                        </a:spcAft>
                        <a:buNone/>
                      </a:pPr>
                      <a:r>
                        <a:rPr lang="en-CA" sz="1100" kern="100">
                          <a:effectLst/>
                        </a:rPr>
                        <a:t>Aging, more rural dispersion; immigration critical for population stabilization.</a:t>
                      </a:r>
                      <a:endParaRPr lang="en-CA" sz="1100" kern="100">
                        <a:effectLst/>
                        <a:latin typeface="Calibri" panose="020F0502020204030204" pitchFamily="34" charset="0"/>
                        <a:ea typeface="Calibri" panose="020F0502020204030204" pitchFamily="34" charset="0"/>
                        <a:cs typeface="Arial" panose="020B0604020202020204" pitchFamily="34" charset="0"/>
                      </a:endParaRPr>
                    </a:p>
                  </a:txBody>
                  <a:tcPr marL="21865" marR="21865" marT="0" marB="0"/>
                </a:tc>
                <a:tc>
                  <a:txBody>
                    <a:bodyPr/>
                    <a:lstStyle/>
                    <a:p>
                      <a:pPr marL="0" marR="0">
                        <a:lnSpc>
                          <a:spcPct val="107000"/>
                        </a:lnSpc>
                        <a:spcAft>
                          <a:spcPts val="800"/>
                        </a:spcAft>
                        <a:buNone/>
                      </a:pPr>
                      <a:r>
                        <a:rPr lang="en-CA" sz="1100" kern="100">
                          <a:effectLst/>
                        </a:rPr>
                        <a:t>Oldest age structure; long-term population decline reversed recently by immigration.</a:t>
                      </a:r>
                      <a:endParaRPr lang="en-CA" sz="1100" kern="100">
                        <a:effectLst/>
                        <a:latin typeface="Calibri" panose="020F0502020204030204" pitchFamily="34" charset="0"/>
                        <a:ea typeface="Calibri" panose="020F0502020204030204" pitchFamily="34" charset="0"/>
                        <a:cs typeface="Arial" panose="020B0604020202020204" pitchFamily="34" charset="0"/>
                      </a:endParaRPr>
                    </a:p>
                  </a:txBody>
                  <a:tcPr marL="21865" marR="21865" marT="0" marB="0"/>
                </a:tc>
                <a:tc>
                  <a:txBody>
                    <a:bodyPr/>
                    <a:lstStyle/>
                    <a:p>
                      <a:pPr marL="0" marR="0">
                        <a:lnSpc>
                          <a:spcPct val="107000"/>
                        </a:lnSpc>
                        <a:spcAft>
                          <a:spcPts val="800"/>
                        </a:spcAft>
                        <a:buNone/>
                      </a:pPr>
                      <a:r>
                        <a:rPr lang="en-CA" sz="1100" kern="100">
                          <a:effectLst/>
                        </a:rPr>
                        <a:t>Smallest population; mostly rural; very high per-capita immigration.</a:t>
                      </a:r>
                      <a:endParaRPr lang="en-CA" sz="1100" kern="100">
                        <a:effectLst/>
                        <a:latin typeface="Calibri" panose="020F0502020204030204" pitchFamily="34" charset="0"/>
                        <a:ea typeface="Calibri" panose="020F0502020204030204" pitchFamily="34" charset="0"/>
                        <a:cs typeface="Arial" panose="020B0604020202020204" pitchFamily="34" charset="0"/>
                      </a:endParaRPr>
                    </a:p>
                  </a:txBody>
                  <a:tcPr marL="21865" marR="21865" marT="0" marB="0"/>
                </a:tc>
                <a:tc>
                  <a:txBody>
                    <a:bodyPr/>
                    <a:lstStyle/>
                    <a:p>
                      <a:pPr marL="0" marR="0">
                        <a:lnSpc>
                          <a:spcPct val="107000"/>
                        </a:lnSpc>
                        <a:spcAft>
                          <a:spcPts val="800"/>
                        </a:spcAft>
                        <a:buNone/>
                      </a:pPr>
                      <a:r>
                        <a:rPr lang="en-CA" sz="1100" kern="100">
                          <a:effectLst/>
                        </a:rPr>
                        <a:t>All face aging populations, low fertility, and natural decrease. Immigration offsets demographic decline.</a:t>
                      </a:r>
                      <a:endParaRPr lang="en-CA" sz="1100" kern="100">
                        <a:effectLst/>
                        <a:latin typeface="Calibri" panose="020F0502020204030204" pitchFamily="34" charset="0"/>
                        <a:ea typeface="Calibri" panose="020F0502020204030204" pitchFamily="34" charset="0"/>
                        <a:cs typeface="Arial" panose="020B0604020202020204" pitchFamily="34" charset="0"/>
                      </a:endParaRPr>
                    </a:p>
                  </a:txBody>
                  <a:tcPr marL="21865" marR="21865" marT="0" marB="0"/>
                </a:tc>
                <a:extLst>
                  <a:ext uri="{0D108BD9-81ED-4DB2-BD59-A6C34878D82A}">
                    <a16:rowId xmlns:a16="http://schemas.microsoft.com/office/drawing/2014/main" val="180330365"/>
                  </a:ext>
                </a:extLst>
              </a:tr>
              <a:tr h="664504">
                <a:tc>
                  <a:txBody>
                    <a:bodyPr/>
                    <a:lstStyle/>
                    <a:p>
                      <a:pPr marL="0" marR="0">
                        <a:lnSpc>
                          <a:spcPct val="107000"/>
                        </a:lnSpc>
                        <a:spcAft>
                          <a:spcPts val="800"/>
                        </a:spcAft>
                        <a:buNone/>
                      </a:pPr>
                      <a:r>
                        <a:rPr lang="en-CA" sz="1100" kern="100">
                          <a:effectLst/>
                        </a:rPr>
                        <a:t>Immigration Trends (2000s–2020s)</a:t>
                      </a:r>
                      <a:endParaRPr lang="en-CA" sz="1100" kern="100">
                        <a:effectLst/>
                        <a:latin typeface="Calibri" panose="020F0502020204030204" pitchFamily="34" charset="0"/>
                        <a:ea typeface="Calibri" panose="020F0502020204030204" pitchFamily="34" charset="0"/>
                        <a:cs typeface="Arial" panose="020B0604020202020204" pitchFamily="34" charset="0"/>
                      </a:endParaRPr>
                    </a:p>
                  </a:txBody>
                  <a:tcPr marL="21865" marR="21865" marT="0" marB="0"/>
                </a:tc>
                <a:tc>
                  <a:txBody>
                    <a:bodyPr/>
                    <a:lstStyle/>
                    <a:p>
                      <a:pPr marL="0" marR="0">
                        <a:lnSpc>
                          <a:spcPct val="107000"/>
                        </a:lnSpc>
                        <a:spcAft>
                          <a:spcPts val="800"/>
                        </a:spcAft>
                        <a:buNone/>
                      </a:pPr>
                      <a:r>
                        <a:rPr lang="en-CA" sz="1100" kern="100" dirty="0">
                          <a:effectLst/>
                        </a:rPr>
                        <a:t>Major growth after 2016; strong post-2021 surge.</a:t>
                      </a:r>
                      <a:endParaRPr lang="en-CA" sz="1100" kern="100" dirty="0">
                        <a:effectLst/>
                        <a:latin typeface="Calibri" panose="020F0502020204030204" pitchFamily="34" charset="0"/>
                        <a:ea typeface="Calibri" panose="020F0502020204030204" pitchFamily="34" charset="0"/>
                        <a:cs typeface="Arial" panose="020B0604020202020204" pitchFamily="34" charset="0"/>
                      </a:endParaRPr>
                    </a:p>
                  </a:txBody>
                  <a:tcPr marL="21865" marR="21865" marT="0" marB="0"/>
                </a:tc>
                <a:tc>
                  <a:txBody>
                    <a:bodyPr/>
                    <a:lstStyle/>
                    <a:p>
                      <a:pPr marL="0" marR="0">
                        <a:lnSpc>
                          <a:spcPct val="107000"/>
                        </a:lnSpc>
                        <a:spcAft>
                          <a:spcPts val="800"/>
                        </a:spcAft>
                        <a:buNone/>
                      </a:pPr>
                      <a:r>
                        <a:rPr lang="en-CA" sz="1100" kern="100">
                          <a:effectLst/>
                        </a:rPr>
                        <a:t>Growth post-2015; accelerated after AIP and Express Entry alignment.</a:t>
                      </a:r>
                      <a:endParaRPr lang="en-CA" sz="1100" kern="100">
                        <a:effectLst/>
                        <a:latin typeface="Calibri" panose="020F0502020204030204" pitchFamily="34" charset="0"/>
                        <a:ea typeface="Calibri" panose="020F0502020204030204" pitchFamily="34" charset="0"/>
                        <a:cs typeface="Arial" panose="020B0604020202020204" pitchFamily="34" charset="0"/>
                      </a:endParaRPr>
                    </a:p>
                  </a:txBody>
                  <a:tcPr marL="21865" marR="21865" marT="0" marB="0"/>
                </a:tc>
                <a:tc>
                  <a:txBody>
                    <a:bodyPr/>
                    <a:lstStyle/>
                    <a:p>
                      <a:pPr marL="0" marR="0">
                        <a:lnSpc>
                          <a:spcPct val="107000"/>
                        </a:lnSpc>
                        <a:spcAft>
                          <a:spcPts val="800"/>
                        </a:spcAft>
                        <a:buNone/>
                      </a:pPr>
                      <a:r>
                        <a:rPr lang="en-CA" sz="1100" kern="100">
                          <a:effectLst/>
                        </a:rPr>
                        <a:t>Historically low immigration; rapid increase after 2017, especially post-2021.</a:t>
                      </a:r>
                      <a:endParaRPr lang="en-CA" sz="1100" kern="100">
                        <a:effectLst/>
                        <a:latin typeface="Calibri" panose="020F0502020204030204" pitchFamily="34" charset="0"/>
                        <a:ea typeface="Calibri" panose="020F0502020204030204" pitchFamily="34" charset="0"/>
                        <a:cs typeface="Arial" panose="020B0604020202020204" pitchFamily="34" charset="0"/>
                      </a:endParaRPr>
                    </a:p>
                  </a:txBody>
                  <a:tcPr marL="21865" marR="21865" marT="0" marB="0"/>
                </a:tc>
                <a:tc>
                  <a:txBody>
                    <a:bodyPr/>
                    <a:lstStyle/>
                    <a:p>
                      <a:pPr marL="0" marR="0">
                        <a:lnSpc>
                          <a:spcPct val="107000"/>
                        </a:lnSpc>
                        <a:spcAft>
                          <a:spcPts val="800"/>
                        </a:spcAft>
                        <a:buNone/>
                      </a:pPr>
                      <a:r>
                        <a:rPr lang="en-CA" sz="1100" kern="100">
                          <a:effectLst/>
                        </a:rPr>
                        <a:t>Sharp increase after 2015; highest immigrant intake relative to population size.</a:t>
                      </a:r>
                      <a:endParaRPr lang="en-CA" sz="1100" kern="100">
                        <a:effectLst/>
                        <a:latin typeface="Calibri" panose="020F0502020204030204" pitchFamily="34" charset="0"/>
                        <a:ea typeface="Calibri" panose="020F0502020204030204" pitchFamily="34" charset="0"/>
                        <a:cs typeface="Arial" panose="020B0604020202020204" pitchFamily="34" charset="0"/>
                      </a:endParaRPr>
                    </a:p>
                  </a:txBody>
                  <a:tcPr marL="21865" marR="21865" marT="0" marB="0"/>
                </a:tc>
                <a:tc>
                  <a:txBody>
                    <a:bodyPr/>
                    <a:lstStyle/>
                    <a:p>
                      <a:pPr marL="0" marR="0">
                        <a:lnSpc>
                          <a:spcPct val="107000"/>
                        </a:lnSpc>
                        <a:spcAft>
                          <a:spcPts val="800"/>
                        </a:spcAft>
                        <a:buNone/>
                      </a:pPr>
                      <a:r>
                        <a:rPr lang="en-CA" sz="1100" kern="100">
                          <a:effectLst/>
                        </a:rPr>
                        <a:t>All saw turning point after 2015 with Atlantic Immigration Pilot (AIP) and provincial nominee expansion. Post-2021 surge significant.</a:t>
                      </a:r>
                      <a:endParaRPr lang="en-CA" sz="1100" kern="100">
                        <a:effectLst/>
                        <a:latin typeface="Calibri" panose="020F0502020204030204" pitchFamily="34" charset="0"/>
                        <a:ea typeface="Calibri" panose="020F0502020204030204" pitchFamily="34" charset="0"/>
                        <a:cs typeface="Arial" panose="020B0604020202020204" pitchFamily="34" charset="0"/>
                      </a:endParaRPr>
                    </a:p>
                  </a:txBody>
                  <a:tcPr marL="21865" marR="21865" marT="0" marB="0"/>
                </a:tc>
                <a:extLst>
                  <a:ext uri="{0D108BD9-81ED-4DB2-BD59-A6C34878D82A}">
                    <a16:rowId xmlns:a16="http://schemas.microsoft.com/office/drawing/2014/main" val="3854087367"/>
                  </a:ext>
                </a:extLst>
              </a:tr>
              <a:tr h="505291">
                <a:tc>
                  <a:txBody>
                    <a:bodyPr/>
                    <a:lstStyle/>
                    <a:p>
                      <a:pPr marL="0" marR="0">
                        <a:lnSpc>
                          <a:spcPct val="107000"/>
                        </a:lnSpc>
                        <a:spcAft>
                          <a:spcPts val="800"/>
                        </a:spcAft>
                        <a:buNone/>
                      </a:pPr>
                      <a:r>
                        <a:rPr lang="en-CA" sz="1100" kern="100">
                          <a:effectLst/>
                        </a:rPr>
                        <a:t>Retention Rates</a:t>
                      </a:r>
                      <a:endParaRPr lang="en-CA" sz="1100" kern="100">
                        <a:effectLst/>
                        <a:latin typeface="Calibri" panose="020F0502020204030204" pitchFamily="34" charset="0"/>
                        <a:ea typeface="Calibri" panose="020F0502020204030204" pitchFamily="34" charset="0"/>
                        <a:cs typeface="Arial" panose="020B0604020202020204" pitchFamily="34" charset="0"/>
                      </a:endParaRPr>
                    </a:p>
                  </a:txBody>
                  <a:tcPr marL="21865" marR="21865" marT="0" marB="0"/>
                </a:tc>
                <a:tc>
                  <a:txBody>
                    <a:bodyPr/>
                    <a:lstStyle/>
                    <a:p>
                      <a:pPr marL="0" marR="0">
                        <a:lnSpc>
                          <a:spcPct val="107000"/>
                        </a:lnSpc>
                        <a:spcAft>
                          <a:spcPts val="800"/>
                        </a:spcAft>
                        <a:buNone/>
                      </a:pPr>
                      <a:r>
                        <a:rPr lang="en-CA" sz="1100" kern="100">
                          <a:effectLst/>
                        </a:rPr>
                        <a:t>Highest in region (65%) 5-year retention). Halifax as anchor city.</a:t>
                      </a:r>
                      <a:endParaRPr lang="en-CA" sz="1100" kern="100">
                        <a:effectLst/>
                        <a:latin typeface="Calibri" panose="020F0502020204030204" pitchFamily="34" charset="0"/>
                        <a:ea typeface="Calibri" panose="020F0502020204030204" pitchFamily="34" charset="0"/>
                        <a:cs typeface="Arial" panose="020B0604020202020204" pitchFamily="34" charset="0"/>
                      </a:endParaRPr>
                    </a:p>
                  </a:txBody>
                  <a:tcPr marL="21865" marR="21865" marT="0" marB="0"/>
                </a:tc>
                <a:tc>
                  <a:txBody>
                    <a:bodyPr/>
                    <a:lstStyle/>
                    <a:p>
                      <a:pPr marL="0" marR="0">
                        <a:lnSpc>
                          <a:spcPct val="107000"/>
                        </a:lnSpc>
                        <a:spcAft>
                          <a:spcPts val="800"/>
                        </a:spcAft>
                        <a:buNone/>
                      </a:pPr>
                      <a:r>
                        <a:rPr lang="en-CA" sz="1100" kern="100">
                          <a:effectLst/>
                        </a:rPr>
                        <a:t>Moderate (47%); improving over time.</a:t>
                      </a:r>
                      <a:endParaRPr lang="en-CA" sz="1100" kern="100">
                        <a:effectLst/>
                        <a:latin typeface="Calibri" panose="020F0502020204030204" pitchFamily="34" charset="0"/>
                        <a:ea typeface="Calibri" panose="020F0502020204030204" pitchFamily="34" charset="0"/>
                        <a:cs typeface="Arial" panose="020B0604020202020204" pitchFamily="34" charset="0"/>
                      </a:endParaRPr>
                    </a:p>
                  </a:txBody>
                  <a:tcPr marL="21865" marR="21865" marT="0" marB="0"/>
                </a:tc>
                <a:tc>
                  <a:txBody>
                    <a:bodyPr/>
                    <a:lstStyle/>
                    <a:p>
                      <a:pPr marL="0" marR="0">
                        <a:lnSpc>
                          <a:spcPct val="107000"/>
                        </a:lnSpc>
                        <a:spcAft>
                          <a:spcPts val="800"/>
                        </a:spcAft>
                        <a:buNone/>
                      </a:pPr>
                      <a:r>
                        <a:rPr lang="en-CA" sz="1100" kern="100">
                          <a:effectLst/>
                        </a:rPr>
                        <a:t>Moderate (46%); improving recently.</a:t>
                      </a:r>
                      <a:endParaRPr lang="en-CA" sz="1100" kern="100">
                        <a:effectLst/>
                        <a:latin typeface="Calibri" panose="020F0502020204030204" pitchFamily="34" charset="0"/>
                        <a:ea typeface="Calibri" panose="020F0502020204030204" pitchFamily="34" charset="0"/>
                        <a:cs typeface="Arial" panose="020B0604020202020204" pitchFamily="34" charset="0"/>
                      </a:endParaRPr>
                    </a:p>
                  </a:txBody>
                  <a:tcPr marL="21865" marR="21865" marT="0" marB="0"/>
                </a:tc>
                <a:tc>
                  <a:txBody>
                    <a:bodyPr/>
                    <a:lstStyle/>
                    <a:p>
                      <a:pPr marL="0" marR="0">
                        <a:lnSpc>
                          <a:spcPct val="107000"/>
                        </a:lnSpc>
                        <a:spcAft>
                          <a:spcPts val="800"/>
                        </a:spcAft>
                        <a:buNone/>
                      </a:pPr>
                      <a:r>
                        <a:rPr lang="en-CA" sz="1100" kern="100" dirty="0">
                          <a:effectLst/>
                        </a:rPr>
                        <a:t>Historically low retention (26%); high out-migration after landing.</a:t>
                      </a:r>
                      <a:endParaRPr lang="en-CA" sz="1100" kern="100" dirty="0">
                        <a:effectLst/>
                        <a:latin typeface="Calibri" panose="020F0502020204030204" pitchFamily="34" charset="0"/>
                        <a:ea typeface="Calibri" panose="020F0502020204030204" pitchFamily="34" charset="0"/>
                        <a:cs typeface="Arial" panose="020B0604020202020204" pitchFamily="34" charset="0"/>
                      </a:endParaRPr>
                    </a:p>
                  </a:txBody>
                  <a:tcPr marL="21865" marR="21865" marT="0" marB="0"/>
                </a:tc>
                <a:tc>
                  <a:txBody>
                    <a:bodyPr/>
                    <a:lstStyle/>
                    <a:p>
                      <a:pPr marL="0" marR="0">
                        <a:lnSpc>
                          <a:spcPct val="107000"/>
                        </a:lnSpc>
                        <a:spcAft>
                          <a:spcPts val="800"/>
                        </a:spcAft>
                        <a:buNone/>
                      </a:pPr>
                      <a:r>
                        <a:rPr lang="en-CA" sz="1100" kern="100">
                          <a:effectLst/>
                        </a:rPr>
                        <a:t>Retention improving regionally but remains below Ontario/Western Canada. Urban centres improve retention.</a:t>
                      </a:r>
                      <a:endParaRPr lang="en-CA" sz="1100" kern="100">
                        <a:effectLst/>
                        <a:latin typeface="Calibri" panose="020F0502020204030204" pitchFamily="34" charset="0"/>
                        <a:ea typeface="Calibri" panose="020F0502020204030204" pitchFamily="34" charset="0"/>
                        <a:cs typeface="Arial" panose="020B0604020202020204" pitchFamily="34" charset="0"/>
                      </a:endParaRPr>
                    </a:p>
                  </a:txBody>
                  <a:tcPr marL="21865" marR="21865" marT="0" marB="0"/>
                </a:tc>
                <a:extLst>
                  <a:ext uri="{0D108BD9-81ED-4DB2-BD59-A6C34878D82A}">
                    <a16:rowId xmlns:a16="http://schemas.microsoft.com/office/drawing/2014/main" val="3003829348"/>
                  </a:ext>
                </a:extLst>
              </a:tr>
              <a:tr h="867962">
                <a:tc>
                  <a:txBody>
                    <a:bodyPr/>
                    <a:lstStyle/>
                    <a:p>
                      <a:pPr marL="0" marR="0">
                        <a:lnSpc>
                          <a:spcPct val="107000"/>
                        </a:lnSpc>
                        <a:spcAft>
                          <a:spcPts val="800"/>
                        </a:spcAft>
                        <a:buNone/>
                      </a:pPr>
                      <a:r>
                        <a:rPr lang="en-CA" sz="1100" kern="100">
                          <a:effectLst/>
                        </a:rPr>
                        <a:t>Labour Force Composition</a:t>
                      </a:r>
                      <a:endParaRPr lang="en-CA" sz="1100" kern="100">
                        <a:effectLst/>
                        <a:latin typeface="Calibri" panose="020F0502020204030204" pitchFamily="34" charset="0"/>
                        <a:ea typeface="Calibri" panose="020F0502020204030204" pitchFamily="34" charset="0"/>
                        <a:cs typeface="Arial" panose="020B0604020202020204" pitchFamily="34" charset="0"/>
                      </a:endParaRPr>
                    </a:p>
                  </a:txBody>
                  <a:tcPr marL="21865" marR="21865" marT="0" marB="0"/>
                </a:tc>
                <a:tc>
                  <a:txBody>
                    <a:bodyPr/>
                    <a:lstStyle/>
                    <a:p>
                      <a:pPr marL="0" marR="0">
                        <a:lnSpc>
                          <a:spcPct val="107000"/>
                        </a:lnSpc>
                        <a:spcAft>
                          <a:spcPts val="800"/>
                        </a:spcAft>
                        <a:buNone/>
                      </a:pPr>
                      <a:r>
                        <a:rPr lang="en-CA" sz="1100" kern="100" dirty="0">
                          <a:effectLst/>
                        </a:rPr>
                        <a:t>More diversified economy (healthcare, education, ICT, public sector). Higher share in professional/TEER 0–2 occupations.</a:t>
                      </a:r>
                      <a:endParaRPr lang="en-CA" sz="1100" kern="100" dirty="0">
                        <a:effectLst/>
                        <a:latin typeface="Calibri" panose="020F0502020204030204" pitchFamily="34" charset="0"/>
                        <a:ea typeface="Calibri" panose="020F0502020204030204" pitchFamily="34" charset="0"/>
                        <a:cs typeface="Arial" panose="020B0604020202020204" pitchFamily="34" charset="0"/>
                      </a:endParaRPr>
                    </a:p>
                  </a:txBody>
                  <a:tcPr marL="21865" marR="21865" marT="0" marB="0"/>
                </a:tc>
                <a:tc>
                  <a:txBody>
                    <a:bodyPr/>
                    <a:lstStyle/>
                    <a:p>
                      <a:pPr marL="0" marR="0">
                        <a:lnSpc>
                          <a:spcPct val="107000"/>
                        </a:lnSpc>
                        <a:spcAft>
                          <a:spcPts val="800"/>
                        </a:spcAft>
                        <a:buNone/>
                      </a:pPr>
                      <a:r>
                        <a:rPr lang="en-CA" sz="1100" kern="100" dirty="0">
                          <a:effectLst/>
                        </a:rPr>
                        <a:t>Manufacturing, healthcare, education, public services; mix of mid-skill jobs.</a:t>
                      </a:r>
                      <a:endParaRPr lang="en-CA" sz="1100" kern="100" dirty="0">
                        <a:effectLst/>
                        <a:latin typeface="Calibri" panose="020F0502020204030204" pitchFamily="34" charset="0"/>
                        <a:ea typeface="Calibri" panose="020F0502020204030204" pitchFamily="34" charset="0"/>
                        <a:cs typeface="Arial" panose="020B0604020202020204" pitchFamily="34" charset="0"/>
                      </a:endParaRPr>
                    </a:p>
                  </a:txBody>
                  <a:tcPr marL="21865" marR="21865" marT="0" marB="0"/>
                </a:tc>
                <a:tc>
                  <a:txBody>
                    <a:bodyPr/>
                    <a:lstStyle/>
                    <a:p>
                      <a:pPr marL="0" marR="0">
                        <a:lnSpc>
                          <a:spcPct val="107000"/>
                        </a:lnSpc>
                        <a:spcAft>
                          <a:spcPts val="800"/>
                        </a:spcAft>
                        <a:buNone/>
                      </a:pPr>
                      <a:r>
                        <a:rPr lang="en-CA" sz="1100" kern="100" dirty="0">
                          <a:effectLst/>
                        </a:rPr>
                        <a:t>Resource-based (oil &amp; gas, fisheries) plus public sector; more cyclicality.</a:t>
                      </a:r>
                      <a:endParaRPr lang="en-CA" sz="1100" kern="100" dirty="0">
                        <a:effectLst/>
                        <a:latin typeface="Calibri" panose="020F0502020204030204" pitchFamily="34" charset="0"/>
                        <a:ea typeface="Calibri" panose="020F0502020204030204" pitchFamily="34" charset="0"/>
                        <a:cs typeface="Arial" panose="020B0604020202020204" pitchFamily="34" charset="0"/>
                      </a:endParaRPr>
                    </a:p>
                  </a:txBody>
                  <a:tcPr marL="21865" marR="21865" marT="0" marB="0"/>
                </a:tc>
                <a:tc>
                  <a:txBody>
                    <a:bodyPr/>
                    <a:lstStyle/>
                    <a:p>
                      <a:pPr marL="0" marR="0">
                        <a:lnSpc>
                          <a:spcPct val="107000"/>
                        </a:lnSpc>
                        <a:spcAft>
                          <a:spcPts val="800"/>
                        </a:spcAft>
                        <a:buNone/>
                      </a:pPr>
                      <a:r>
                        <a:rPr lang="en-CA" sz="1100" kern="100">
                          <a:effectLst/>
                        </a:rPr>
                        <a:t>Food processing, agriculture, tourism; higher reliance on mid/low-skill occupations.</a:t>
                      </a:r>
                      <a:endParaRPr lang="en-CA" sz="1100" kern="100">
                        <a:effectLst/>
                        <a:latin typeface="Calibri" panose="020F0502020204030204" pitchFamily="34" charset="0"/>
                        <a:ea typeface="Calibri" panose="020F0502020204030204" pitchFamily="34" charset="0"/>
                        <a:cs typeface="Arial" panose="020B0604020202020204" pitchFamily="34" charset="0"/>
                      </a:endParaRPr>
                    </a:p>
                  </a:txBody>
                  <a:tcPr marL="21865" marR="21865" marT="0" marB="0"/>
                </a:tc>
                <a:tc>
                  <a:txBody>
                    <a:bodyPr/>
                    <a:lstStyle/>
                    <a:p>
                      <a:pPr marL="0" marR="0">
                        <a:lnSpc>
                          <a:spcPct val="107000"/>
                        </a:lnSpc>
                        <a:spcAft>
                          <a:spcPts val="800"/>
                        </a:spcAft>
                        <a:buNone/>
                      </a:pPr>
                      <a:r>
                        <a:rPr lang="en-CA" sz="1100" kern="100">
                          <a:effectLst/>
                        </a:rPr>
                        <a:t>Immigrants increasingly important in healthcare, accommodation &amp; food services, trucking, and skilled trades. Growing role in addressing labour shortages.</a:t>
                      </a:r>
                      <a:endParaRPr lang="en-CA" sz="1100" kern="100">
                        <a:effectLst/>
                        <a:latin typeface="Calibri" panose="020F0502020204030204" pitchFamily="34" charset="0"/>
                        <a:ea typeface="Calibri" panose="020F0502020204030204" pitchFamily="34" charset="0"/>
                        <a:cs typeface="Arial" panose="020B0604020202020204" pitchFamily="34" charset="0"/>
                      </a:endParaRPr>
                    </a:p>
                  </a:txBody>
                  <a:tcPr marL="21865" marR="21865" marT="0" marB="0"/>
                </a:tc>
                <a:extLst>
                  <a:ext uri="{0D108BD9-81ED-4DB2-BD59-A6C34878D82A}">
                    <a16:rowId xmlns:a16="http://schemas.microsoft.com/office/drawing/2014/main" val="4224608484"/>
                  </a:ext>
                </a:extLst>
              </a:tr>
              <a:tr h="693089">
                <a:tc>
                  <a:txBody>
                    <a:bodyPr/>
                    <a:lstStyle/>
                    <a:p>
                      <a:pPr marL="0" marR="0">
                        <a:lnSpc>
                          <a:spcPct val="107000"/>
                        </a:lnSpc>
                        <a:spcAft>
                          <a:spcPts val="800"/>
                        </a:spcAft>
                        <a:buNone/>
                      </a:pPr>
                      <a:r>
                        <a:rPr lang="en-CA" sz="1100" kern="100">
                          <a:effectLst/>
                        </a:rPr>
                        <a:t>International Students</a:t>
                      </a:r>
                      <a:endParaRPr lang="en-CA" sz="1100" kern="100">
                        <a:effectLst/>
                        <a:latin typeface="Calibri" panose="020F0502020204030204" pitchFamily="34" charset="0"/>
                        <a:ea typeface="Calibri" panose="020F0502020204030204" pitchFamily="34" charset="0"/>
                        <a:cs typeface="Arial" panose="020B0604020202020204" pitchFamily="34" charset="0"/>
                      </a:endParaRPr>
                    </a:p>
                  </a:txBody>
                  <a:tcPr marL="21865" marR="21865" marT="0" marB="0"/>
                </a:tc>
                <a:tc>
                  <a:txBody>
                    <a:bodyPr/>
                    <a:lstStyle/>
                    <a:p>
                      <a:pPr marL="0" marR="0">
                        <a:lnSpc>
                          <a:spcPct val="107000"/>
                        </a:lnSpc>
                        <a:spcAft>
                          <a:spcPts val="800"/>
                        </a:spcAft>
                        <a:buNone/>
                      </a:pPr>
                      <a:r>
                        <a:rPr lang="en-CA" sz="1100" kern="100">
                          <a:effectLst/>
                        </a:rPr>
                        <a:t>Largest hub (Dalhousie, SMU, CBU growth). Major transition pathway to PR.</a:t>
                      </a:r>
                      <a:endParaRPr lang="en-CA" sz="1100" kern="100">
                        <a:effectLst/>
                        <a:latin typeface="Calibri" panose="020F0502020204030204" pitchFamily="34" charset="0"/>
                        <a:ea typeface="Calibri" panose="020F0502020204030204" pitchFamily="34" charset="0"/>
                        <a:cs typeface="Arial" panose="020B0604020202020204" pitchFamily="34" charset="0"/>
                      </a:endParaRPr>
                    </a:p>
                  </a:txBody>
                  <a:tcPr marL="21865" marR="21865" marT="0" marB="0"/>
                </a:tc>
                <a:tc>
                  <a:txBody>
                    <a:bodyPr/>
                    <a:lstStyle/>
                    <a:p>
                      <a:pPr marL="0" marR="0">
                        <a:lnSpc>
                          <a:spcPct val="107000"/>
                        </a:lnSpc>
                        <a:spcAft>
                          <a:spcPts val="800"/>
                        </a:spcAft>
                        <a:buNone/>
                      </a:pPr>
                      <a:r>
                        <a:rPr lang="en-CA" sz="1100" kern="100">
                          <a:effectLst/>
                        </a:rPr>
                        <a:t>Growing numbers (UNB, NBCC); Nigeria and India important source countries.</a:t>
                      </a:r>
                      <a:endParaRPr lang="en-CA" sz="1100" kern="100">
                        <a:effectLst/>
                        <a:latin typeface="Calibri" panose="020F0502020204030204" pitchFamily="34" charset="0"/>
                        <a:ea typeface="Calibri" panose="020F0502020204030204" pitchFamily="34" charset="0"/>
                        <a:cs typeface="Arial" panose="020B0604020202020204" pitchFamily="34" charset="0"/>
                      </a:endParaRPr>
                    </a:p>
                  </a:txBody>
                  <a:tcPr marL="21865" marR="21865" marT="0" marB="0"/>
                </a:tc>
                <a:tc>
                  <a:txBody>
                    <a:bodyPr/>
                    <a:lstStyle/>
                    <a:p>
                      <a:pPr marL="0" marR="0">
                        <a:lnSpc>
                          <a:spcPct val="107000"/>
                        </a:lnSpc>
                        <a:spcAft>
                          <a:spcPts val="800"/>
                        </a:spcAft>
                        <a:buNone/>
                      </a:pPr>
                      <a:r>
                        <a:rPr lang="en-CA" sz="1100" kern="100">
                          <a:effectLst/>
                        </a:rPr>
                        <a:t>Rapid growth (Memorial University); strong pathway via PNP.</a:t>
                      </a:r>
                      <a:endParaRPr lang="en-CA" sz="1100" kern="100">
                        <a:effectLst/>
                        <a:latin typeface="Calibri" panose="020F0502020204030204" pitchFamily="34" charset="0"/>
                        <a:ea typeface="Calibri" panose="020F0502020204030204" pitchFamily="34" charset="0"/>
                        <a:cs typeface="Arial" panose="020B0604020202020204" pitchFamily="34" charset="0"/>
                      </a:endParaRPr>
                    </a:p>
                  </a:txBody>
                  <a:tcPr marL="21865" marR="21865" marT="0" marB="0"/>
                </a:tc>
                <a:tc>
                  <a:txBody>
                    <a:bodyPr/>
                    <a:lstStyle/>
                    <a:p>
                      <a:pPr marL="0" marR="0">
                        <a:lnSpc>
                          <a:spcPct val="107000"/>
                        </a:lnSpc>
                        <a:spcAft>
                          <a:spcPts val="800"/>
                        </a:spcAft>
                        <a:buNone/>
                      </a:pPr>
                      <a:r>
                        <a:rPr lang="en-CA" sz="1100" kern="100">
                          <a:effectLst/>
                        </a:rPr>
                        <a:t>Very high per capita enrollment (UPEI, Holland College). Used strategically for immigration retention.</a:t>
                      </a:r>
                      <a:endParaRPr lang="en-CA" sz="1100" kern="100">
                        <a:effectLst/>
                        <a:latin typeface="Calibri" panose="020F0502020204030204" pitchFamily="34" charset="0"/>
                        <a:ea typeface="Calibri" panose="020F0502020204030204" pitchFamily="34" charset="0"/>
                        <a:cs typeface="Arial" panose="020B0604020202020204" pitchFamily="34" charset="0"/>
                      </a:endParaRPr>
                    </a:p>
                  </a:txBody>
                  <a:tcPr marL="21865" marR="21865" marT="0" marB="0"/>
                </a:tc>
                <a:tc>
                  <a:txBody>
                    <a:bodyPr/>
                    <a:lstStyle/>
                    <a:p>
                      <a:pPr marL="0" marR="0">
                        <a:lnSpc>
                          <a:spcPct val="107000"/>
                        </a:lnSpc>
                        <a:spcAft>
                          <a:spcPts val="800"/>
                        </a:spcAft>
                        <a:buNone/>
                      </a:pPr>
                      <a:r>
                        <a:rPr lang="en-CA" sz="1100" kern="100">
                          <a:effectLst/>
                        </a:rPr>
                        <a:t>International students became major immigration pathway after 2015. Increasing transition to PR via PNP and AIP. Retention varies depending on local job opportunities.</a:t>
                      </a:r>
                      <a:endParaRPr lang="en-CA" sz="1100" kern="100">
                        <a:effectLst/>
                        <a:latin typeface="Calibri" panose="020F0502020204030204" pitchFamily="34" charset="0"/>
                        <a:ea typeface="Calibri" panose="020F0502020204030204" pitchFamily="34" charset="0"/>
                        <a:cs typeface="Arial" panose="020B0604020202020204" pitchFamily="34" charset="0"/>
                      </a:endParaRPr>
                    </a:p>
                  </a:txBody>
                  <a:tcPr marL="21865" marR="21865" marT="0" marB="0"/>
                </a:tc>
                <a:extLst>
                  <a:ext uri="{0D108BD9-81ED-4DB2-BD59-A6C34878D82A}">
                    <a16:rowId xmlns:a16="http://schemas.microsoft.com/office/drawing/2014/main" val="3902501151"/>
                  </a:ext>
                </a:extLst>
              </a:tr>
              <a:tr h="346079">
                <a:tc>
                  <a:txBody>
                    <a:bodyPr/>
                    <a:lstStyle/>
                    <a:p>
                      <a:pPr marL="0" marR="0">
                        <a:lnSpc>
                          <a:spcPct val="107000"/>
                        </a:lnSpc>
                        <a:spcAft>
                          <a:spcPts val="800"/>
                        </a:spcAft>
                        <a:buNone/>
                      </a:pPr>
                      <a:r>
                        <a:rPr lang="en-CA" sz="1100" kern="100">
                          <a:effectLst/>
                        </a:rPr>
                        <a:t>Urban vs Rural Settlement</a:t>
                      </a:r>
                      <a:endParaRPr lang="en-CA" sz="1100" kern="100">
                        <a:effectLst/>
                        <a:latin typeface="Calibri" panose="020F0502020204030204" pitchFamily="34" charset="0"/>
                        <a:ea typeface="Calibri" panose="020F0502020204030204" pitchFamily="34" charset="0"/>
                        <a:cs typeface="Arial" panose="020B0604020202020204" pitchFamily="34" charset="0"/>
                      </a:endParaRPr>
                    </a:p>
                  </a:txBody>
                  <a:tcPr marL="21865" marR="21865" marT="0" marB="0"/>
                </a:tc>
                <a:tc>
                  <a:txBody>
                    <a:bodyPr/>
                    <a:lstStyle/>
                    <a:p>
                      <a:pPr marL="0" marR="0">
                        <a:lnSpc>
                          <a:spcPct val="107000"/>
                        </a:lnSpc>
                        <a:spcAft>
                          <a:spcPts val="800"/>
                        </a:spcAft>
                        <a:buNone/>
                      </a:pPr>
                      <a:r>
                        <a:rPr lang="en-CA" sz="1100" kern="100">
                          <a:effectLst/>
                        </a:rPr>
                        <a:t>Strong concentration in Halifax.</a:t>
                      </a:r>
                      <a:endParaRPr lang="en-CA" sz="1100" kern="100">
                        <a:effectLst/>
                        <a:latin typeface="Calibri" panose="020F0502020204030204" pitchFamily="34" charset="0"/>
                        <a:ea typeface="Calibri" panose="020F0502020204030204" pitchFamily="34" charset="0"/>
                        <a:cs typeface="Arial" panose="020B0604020202020204" pitchFamily="34" charset="0"/>
                      </a:endParaRPr>
                    </a:p>
                  </a:txBody>
                  <a:tcPr marL="21865" marR="21865" marT="0" marB="0"/>
                </a:tc>
                <a:tc>
                  <a:txBody>
                    <a:bodyPr/>
                    <a:lstStyle/>
                    <a:p>
                      <a:pPr marL="0" marR="0">
                        <a:lnSpc>
                          <a:spcPct val="107000"/>
                        </a:lnSpc>
                        <a:spcAft>
                          <a:spcPts val="800"/>
                        </a:spcAft>
                        <a:buNone/>
                      </a:pPr>
                      <a:r>
                        <a:rPr lang="en-CA" sz="1100" kern="100">
                          <a:effectLst/>
                        </a:rPr>
                        <a:t>Moncton, Fredericton, Saint John dominate.</a:t>
                      </a:r>
                      <a:endParaRPr lang="en-CA" sz="1100" kern="100">
                        <a:effectLst/>
                        <a:latin typeface="Calibri" panose="020F0502020204030204" pitchFamily="34" charset="0"/>
                        <a:ea typeface="Calibri" panose="020F0502020204030204" pitchFamily="34" charset="0"/>
                        <a:cs typeface="Arial" panose="020B0604020202020204" pitchFamily="34" charset="0"/>
                      </a:endParaRPr>
                    </a:p>
                  </a:txBody>
                  <a:tcPr marL="21865" marR="21865" marT="0" marB="0"/>
                </a:tc>
                <a:tc>
                  <a:txBody>
                    <a:bodyPr/>
                    <a:lstStyle/>
                    <a:p>
                      <a:pPr marL="0" marR="0">
                        <a:lnSpc>
                          <a:spcPct val="107000"/>
                        </a:lnSpc>
                        <a:spcAft>
                          <a:spcPts val="800"/>
                        </a:spcAft>
                        <a:buNone/>
                      </a:pPr>
                      <a:r>
                        <a:rPr lang="en-CA" sz="1100" kern="100">
                          <a:effectLst/>
                        </a:rPr>
                        <a:t>St. John’s dominates.</a:t>
                      </a:r>
                      <a:endParaRPr lang="en-CA" sz="1100" kern="100">
                        <a:effectLst/>
                        <a:latin typeface="Calibri" panose="020F0502020204030204" pitchFamily="34" charset="0"/>
                        <a:ea typeface="Calibri" panose="020F0502020204030204" pitchFamily="34" charset="0"/>
                        <a:cs typeface="Arial" panose="020B0604020202020204" pitchFamily="34" charset="0"/>
                      </a:endParaRPr>
                    </a:p>
                  </a:txBody>
                  <a:tcPr marL="21865" marR="21865" marT="0" marB="0"/>
                </a:tc>
                <a:tc>
                  <a:txBody>
                    <a:bodyPr/>
                    <a:lstStyle/>
                    <a:p>
                      <a:pPr marL="0" marR="0">
                        <a:lnSpc>
                          <a:spcPct val="107000"/>
                        </a:lnSpc>
                        <a:spcAft>
                          <a:spcPts val="800"/>
                        </a:spcAft>
                        <a:buNone/>
                      </a:pPr>
                      <a:r>
                        <a:rPr lang="en-CA" sz="1100" kern="100">
                          <a:effectLst/>
                        </a:rPr>
                        <a:t>Charlottetown dominates.</a:t>
                      </a:r>
                      <a:endParaRPr lang="en-CA" sz="1100" kern="100">
                        <a:effectLst/>
                        <a:latin typeface="Calibri" panose="020F0502020204030204" pitchFamily="34" charset="0"/>
                        <a:ea typeface="Calibri" panose="020F0502020204030204" pitchFamily="34" charset="0"/>
                        <a:cs typeface="Arial" panose="020B0604020202020204" pitchFamily="34" charset="0"/>
                      </a:endParaRPr>
                    </a:p>
                  </a:txBody>
                  <a:tcPr marL="21865" marR="21865" marT="0" marB="0"/>
                </a:tc>
                <a:tc>
                  <a:txBody>
                    <a:bodyPr/>
                    <a:lstStyle/>
                    <a:p>
                      <a:pPr marL="0" marR="0">
                        <a:lnSpc>
                          <a:spcPct val="107000"/>
                        </a:lnSpc>
                        <a:spcAft>
                          <a:spcPts val="800"/>
                        </a:spcAft>
                        <a:buNone/>
                      </a:pPr>
                      <a:r>
                        <a:rPr lang="en-CA" sz="1100" kern="100">
                          <a:effectLst/>
                        </a:rPr>
                        <a:t>Heavy concentration in one main urban centre per province. Rural retention remains a challenge.</a:t>
                      </a:r>
                      <a:endParaRPr lang="en-CA" sz="1100" kern="100">
                        <a:effectLst/>
                        <a:latin typeface="Calibri" panose="020F0502020204030204" pitchFamily="34" charset="0"/>
                        <a:ea typeface="Calibri" panose="020F0502020204030204" pitchFamily="34" charset="0"/>
                        <a:cs typeface="Arial" panose="020B0604020202020204" pitchFamily="34" charset="0"/>
                      </a:endParaRPr>
                    </a:p>
                  </a:txBody>
                  <a:tcPr marL="21865" marR="21865" marT="0" marB="0"/>
                </a:tc>
                <a:extLst>
                  <a:ext uri="{0D108BD9-81ED-4DB2-BD59-A6C34878D82A}">
                    <a16:rowId xmlns:a16="http://schemas.microsoft.com/office/drawing/2014/main" val="2074736750"/>
                  </a:ext>
                </a:extLst>
              </a:tr>
              <a:tr h="346079">
                <a:tc>
                  <a:txBody>
                    <a:bodyPr/>
                    <a:lstStyle/>
                    <a:p>
                      <a:pPr marL="0" marR="0">
                        <a:lnSpc>
                          <a:spcPct val="107000"/>
                        </a:lnSpc>
                        <a:spcAft>
                          <a:spcPts val="800"/>
                        </a:spcAft>
                        <a:buNone/>
                      </a:pPr>
                      <a:r>
                        <a:rPr lang="en-CA" sz="1100" kern="100">
                          <a:effectLst/>
                        </a:rPr>
                        <a:t>Policy Engagement</a:t>
                      </a:r>
                      <a:endParaRPr lang="en-CA" sz="1100" kern="100">
                        <a:effectLst/>
                        <a:latin typeface="Calibri" panose="020F0502020204030204" pitchFamily="34" charset="0"/>
                        <a:ea typeface="Calibri" panose="020F0502020204030204" pitchFamily="34" charset="0"/>
                        <a:cs typeface="Arial" panose="020B0604020202020204" pitchFamily="34" charset="0"/>
                      </a:endParaRPr>
                    </a:p>
                  </a:txBody>
                  <a:tcPr marL="21865" marR="21865" marT="0" marB="0"/>
                </a:tc>
                <a:tc>
                  <a:txBody>
                    <a:bodyPr/>
                    <a:lstStyle/>
                    <a:p>
                      <a:pPr marL="0" marR="0">
                        <a:lnSpc>
                          <a:spcPct val="107000"/>
                        </a:lnSpc>
                        <a:spcAft>
                          <a:spcPts val="800"/>
                        </a:spcAft>
                        <a:buNone/>
                      </a:pPr>
                      <a:r>
                        <a:rPr lang="en-CA" sz="1100" kern="100">
                          <a:effectLst/>
                        </a:rPr>
                        <a:t>Early and aggressive PNP use; strong employer partnerships.</a:t>
                      </a:r>
                      <a:endParaRPr lang="en-CA" sz="1100" kern="100">
                        <a:effectLst/>
                        <a:latin typeface="Calibri" panose="020F0502020204030204" pitchFamily="34" charset="0"/>
                        <a:ea typeface="Calibri" panose="020F0502020204030204" pitchFamily="34" charset="0"/>
                        <a:cs typeface="Arial" panose="020B0604020202020204" pitchFamily="34" charset="0"/>
                      </a:endParaRPr>
                    </a:p>
                  </a:txBody>
                  <a:tcPr marL="21865" marR="21865" marT="0" marB="0"/>
                </a:tc>
                <a:tc>
                  <a:txBody>
                    <a:bodyPr/>
                    <a:lstStyle/>
                    <a:p>
                      <a:pPr marL="0" marR="0">
                        <a:lnSpc>
                          <a:spcPct val="107000"/>
                        </a:lnSpc>
                        <a:spcAft>
                          <a:spcPts val="800"/>
                        </a:spcAft>
                        <a:buNone/>
                      </a:pPr>
                      <a:r>
                        <a:rPr lang="en-CA" sz="1100" kern="100">
                          <a:effectLst/>
                        </a:rPr>
                        <a:t>Active francophone immigration strategy.</a:t>
                      </a:r>
                      <a:endParaRPr lang="en-CA" sz="1100" kern="100">
                        <a:effectLst/>
                        <a:latin typeface="Calibri" panose="020F0502020204030204" pitchFamily="34" charset="0"/>
                        <a:ea typeface="Calibri" panose="020F0502020204030204" pitchFamily="34" charset="0"/>
                        <a:cs typeface="Arial" panose="020B0604020202020204" pitchFamily="34" charset="0"/>
                      </a:endParaRPr>
                    </a:p>
                  </a:txBody>
                  <a:tcPr marL="21865" marR="21865" marT="0" marB="0"/>
                </a:tc>
                <a:tc>
                  <a:txBody>
                    <a:bodyPr/>
                    <a:lstStyle/>
                    <a:p>
                      <a:pPr marL="0" marR="0">
                        <a:lnSpc>
                          <a:spcPct val="107000"/>
                        </a:lnSpc>
                        <a:spcAft>
                          <a:spcPts val="800"/>
                        </a:spcAft>
                        <a:buNone/>
                      </a:pPr>
                      <a:r>
                        <a:rPr lang="en-CA" sz="1100" kern="100">
                          <a:effectLst/>
                        </a:rPr>
                        <a:t>Focused on reversing population decline.</a:t>
                      </a:r>
                      <a:endParaRPr lang="en-CA" sz="1100" kern="100">
                        <a:effectLst/>
                        <a:latin typeface="Calibri" panose="020F0502020204030204" pitchFamily="34" charset="0"/>
                        <a:ea typeface="Calibri" panose="020F0502020204030204" pitchFamily="34" charset="0"/>
                        <a:cs typeface="Arial" panose="020B0604020202020204" pitchFamily="34" charset="0"/>
                      </a:endParaRPr>
                    </a:p>
                  </a:txBody>
                  <a:tcPr marL="21865" marR="21865" marT="0" marB="0"/>
                </a:tc>
                <a:tc>
                  <a:txBody>
                    <a:bodyPr/>
                    <a:lstStyle/>
                    <a:p>
                      <a:pPr marL="0" marR="0">
                        <a:lnSpc>
                          <a:spcPct val="107000"/>
                        </a:lnSpc>
                        <a:spcAft>
                          <a:spcPts val="800"/>
                        </a:spcAft>
                        <a:buNone/>
                      </a:pPr>
                      <a:r>
                        <a:rPr lang="en-CA" sz="1100" kern="100">
                          <a:effectLst/>
                        </a:rPr>
                        <a:t>Highly strategic use of PNP and employer-driven selection.</a:t>
                      </a:r>
                      <a:endParaRPr lang="en-CA" sz="1100" kern="100">
                        <a:effectLst/>
                        <a:latin typeface="Calibri" panose="020F0502020204030204" pitchFamily="34" charset="0"/>
                        <a:ea typeface="Calibri" panose="020F0502020204030204" pitchFamily="34" charset="0"/>
                        <a:cs typeface="Arial" panose="020B0604020202020204" pitchFamily="34" charset="0"/>
                      </a:endParaRPr>
                    </a:p>
                  </a:txBody>
                  <a:tcPr marL="21865" marR="21865" marT="0" marB="0"/>
                </a:tc>
                <a:tc>
                  <a:txBody>
                    <a:bodyPr/>
                    <a:lstStyle/>
                    <a:p>
                      <a:pPr>
                        <a:buNone/>
                      </a:pPr>
                      <a:endParaRPr lang="en-CA" sz="1100" kern="100" dirty="0">
                        <a:effectLst/>
                        <a:latin typeface="Calibri" panose="020F0502020204030204" pitchFamily="34" charset="0"/>
                        <a:cs typeface="Arial" panose="020B0604020202020204" pitchFamily="34" charset="0"/>
                      </a:endParaRPr>
                    </a:p>
                  </a:txBody>
                  <a:tcPr marL="21865" marR="21865" marT="0" marB="0"/>
                </a:tc>
                <a:extLst>
                  <a:ext uri="{0D108BD9-81ED-4DB2-BD59-A6C34878D82A}">
                    <a16:rowId xmlns:a16="http://schemas.microsoft.com/office/drawing/2014/main" val="2015940275"/>
                  </a:ext>
                </a:extLst>
              </a:tr>
            </a:tbl>
          </a:graphicData>
        </a:graphic>
      </p:graphicFrame>
      <p:sp>
        <p:nvSpPr>
          <p:cNvPr id="3" name="Rectangle 1">
            <a:extLst>
              <a:ext uri="{FF2B5EF4-FFF2-40B4-BE49-F238E27FC236}">
                <a16:creationId xmlns:a16="http://schemas.microsoft.com/office/drawing/2014/main" id="{D94B0686-BD1C-7E48-8DE6-FE67FF414957}"/>
              </a:ext>
            </a:extLst>
          </p:cNvPr>
          <p:cNvSpPr>
            <a:spLocks noChangeArrowheads="1"/>
          </p:cNvSpPr>
          <p:nvPr/>
        </p:nvSpPr>
        <p:spPr bwMode="auto">
          <a:xfrm>
            <a:off x="838200" y="781864"/>
            <a:ext cx="10515600" cy="689124"/>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rmAutofit/>
          </a:bodyPr>
          <a:lstStyle/>
          <a:p>
            <a:pPr marL="0" marR="0" lvl="0" indent="0" algn="ctr" fontAlgn="base">
              <a:lnSpc>
                <a:spcPct val="90000"/>
              </a:lnSpc>
              <a:spcBef>
                <a:spcPct val="0"/>
              </a:spcBef>
              <a:spcAft>
                <a:spcPts val="600"/>
              </a:spcAft>
              <a:buClrTx/>
              <a:buSzTx/>
              <a:tabLst/>
            </a:pPr>
            <a:r>
              <a:rPr lang="en-US" altLang="en-US" sz="2800" b="1" dirty="0">
                <a:latin typeface="+mj-lt"/>
              </a:rPr>
              <a:t>Immigration Experiences Across Atlantic Provinces</a:t>
            </a:r>
          </a:p>
        </p:txBody>
      </p:sp>
    </p:spTree>
    <p:extLst>
      <p:ext uri="{BB962C8B-B14F-4D97-AF65-F5344CB8AC3E}">
        <p14:creationId xmlns:p14="http://schemas.microsoft.com/office/powerpoint/2010/main" val="14596314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6396CF-24D9-D18B-561B-6CBFD9E62392}"/>
            </a:ext>
          </a:extLst>
        </p:cNvPr>
        <p:cNvGrpSpPr/>
        <p:nvPr/>
      </p:nvGrpSpPr>
      <p:grpSpPr>
        <a:xfrm>
          <a:off x="0" y="0"/>
          <a:ext cx="0" cy="0"/>
          <a:chOff x="0" y="0"/>
          <a:chExt cx="0" cy="0"/>
        </a:xfrm>
      </p:grpSpPr>
      <p:pic>
        <p:nvPicPr>
          <p:cNvPr id="8" name="Picture 7" descr="A purple curved line on a black background&#10;&#10;AI-generated content may be incorrect.">
            <a:extLst>
              <a:ext uri="{FF2B5EF4-FFF2-40B4-BE49-F238E27FC236}">
                <a16:creationId xmlns:a16="http://schemas.microsoft.com/office/drawing/2014/main" id="{18D858AF-2719-C953-6F45-2F97357F5AF5}"/>
              </a:ext>
            </a:extLst>
          </p:cNvPr>
          <p:cNvPicPr>
            <a:picLocks noChangeAspect="1"/>
          </p:cNvPicPr>
          <p:nvPr/>
        </p:nvPicPr>
        <p:blipFill>
          <a:blip r:embed="rId3"/>
          <a:srcRect l="1012" r="67079" b="70141"/>
          <a:stretch/>
        </p:blipFill>
        <p:spPr>
          <a:xfrm>
            <a:off x="47006" y="5875293"/>
            <a:ext cx="12192000" cy="982707"/>
          </a:xfrm>
          <a:prstGeom prst="rect">
            <a:avLst/>
          </a:prstGeom>
        </p:spPr>
      </p:pic>
      <p:pic>
        <p:nvPicPr>
          <p:cNvPr id="9" name="Picture 8" descr="A black and white logo&#10;&#10;AI-generated content may be incorrect.">
            <a:extLst>
              <a:ext uri="{FF2B5EF4-FFF2-40B4-BE49-F238E27FC236}">
                <a16:creationId xmlns:a16="http://schemas.microsoft.com/office/drawing/2014/main" id="{13F9076D-8371-CE2A-2D08-8DEB032D516C}"/>
              </a:ext>
            </a:extLst>
          </p:cNvPr>
          <p:cNvPicPr>
            <a:picLocks noChangeAspect="1"/>
          </p:cNvPicPr>
          <p:nvPr/>
        </p:nvPicPr>
        <p:blipFill>
          <a:blip r:embed="rId4"/>
          <a:stretch>
            <a:fillRect/>
          </a:stretch>
        </p:blipFill>
        <p:spPr>
          <a:xfrm>
            <a:off x="529457" y="6005945"/>
            <a:ext cx="1719272" cy="647660"/>
          </a:xfrm>
          <a:prstGeom prst="rect">
            <a:avLst/>
          </a:prstGeom>
        </p:spPr>
      </p:pic>
      <p:sp>
        <p:nvSpPr>
          <p:cNvPr id="11" name="Rectangle 10">
            <a:extLst>
              <a:ext uri="{FF2B5EF4-FFF2-40B4-BE49-F238E27FC236}">
                <a16:creationId xmlns:a16="http://schemas.microsoft.com/office/drawing/2014/main" id="{5D65354B-368A-3FCE-C030-0FBF94B9E33F}"/>
              </a:ext>
            </a:extLst>
          </p:cNvPr>
          <p:cNvSpPr/>
          <p:nvPr/>
        </p:nvSpPr>
        <p:spPr>
          <a:xfrm>
            <a:off x="0" y="-1"/>
            <a:ext cx="12192000" cy="1266631"/>
          </a:xfrm>
          <a:prstGeom prst="rect">
            <a:avLst/>
          </a:prstGeom>
          <a:solidFill>
            <a:srgbClr val="63004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FC1D1883-42D6-B2FA-4016-9E7D9B2F90E0}"/>
              </a:ext>
            </a:extLst>
          </p:cNvPr>
          <p:cNvPicPr>
            <a:picLocks noChangeAspect="1"/>
          </p:cNvPicPr>
          <p:nvPr/>
        </p:nvPicPr>
        <p:blipFill>
          <a:blip r:embed="rId5"/>
          <a:srcRect t="48055" r="31768"/>
          <a:stretch/>
        </p:blipFill>
        <p:spPr>
          <a:xfrm>
            <a:off x="6888678" y="-1"/>
            <a:ext cx="5303322" cy="953470"/>
          </a:xfrm>
          <a:prstGeom prst="rect">
            <a:avLst/>
          </a:prstGeom>
        </p:spPr>
      </p:pic>
      <p:sp>
        <p:nvSpPr>
          <p:cNvPr id="13" name="TextBox 12">
            <a:extLst>
              <a:ext uri="{FF2B5EF4-FFF2-40B4-BE49-F238E27FC236}">
                <a16:creationId xmlns:a16="http://schemas.microsoft.com/office/drawing/2014/main" id="{2CBE3623-2446-E721-3C36-2F49490826C2}"/>
              </a:ext>
            </a:extLst>
          </p:cNvPr>
          <p:cNvSpPr txBox="1"/>
          <p:nvPr/>
        </p:nvSpPr>
        <p:spPr>
          <a:xfrm>
            <a:off x="436099" y="253002"/>
            <a:ext cx="2972119" cy="830997"/>
          </a:xfrm>
          <a:prstGeom prst="rect">
            <a:avLst/>
          </a:prstGeom>
          <a:noFill/>
        </p:spPr>
        <p:txBody>
          <a:bodyPr wrap="square" rtlCol="0">
            <a:spAutoFit/>
          </a:bodyPr>
          <a:lstStyle/>
          <a:p>
            <a:pPr rtl="0">
              <a:buNone/>
            </a:pPr>
            <a:r>
              <a:rPr lang="en-CA" sz="4800" b="1" dirty="0">
                <a:solidFill>
                  <a:srgbClr val="FFFFFF"/>
                </a:solidFill>
                <a:effectLst/>
                <a:latin typeface="Raleway ExtraBold" pitchFamily="2" charset="77"/>
              </a:rPr>
              <a:t>ARGEIAD</a:t>
            </a:r>
            <a:endParaRPr lang="en-CA" sz="4800" b="1" dirty="0">
              <a:effectLst/>
              <a:latin typeface="Raleway ExtraBold" pitchFamily="2" charset="77"/>
            </a:endParaRPr>
          </a:p>
        </p:txBody>
      </p:sp>
      <p:sp>
        <p:nvSpPr>
          <p:cNvPr id="3" name="TextBox 2">
            <a:extLst>
              <a:ext uri="{FF2B5EF4-FFF2-40B4-BE49-F238E27FC236}">
                <a16:creationId xmlns:a16="http://schemas.microsoft.com/office/drawing/2014/main" id="{E39123DF-6C86-9C9C-FBE0-30A61BF1692E}"/>
              </a:ext>
            </a:extLst>
          </p:cNvPr>
          <p:cNvSpPr txBox="1"/>
          <p:nvPr/>
        </p:nvSpPr>
        <p:spPr>
          <a:xfrm>
            <a:off x="2911043" y="1519633"/>
            <a:ext cx="7955270" cy="4893647"/>
          </a:xfrm>
          <a:prstGeom prst="rect">
            <a:avLst/>
          </a:prstGeom>
          <a:noFill/>
        </p:spPr>
        <p:txBody>
          <a:bodyPr wrap="square" rtlCol="0">
            <a:spAutoFit/>
          </a:bodyPr>
          <a:lstStyle/>
          <a:p>
            <a:r>
              <a:rPr lang="en-CA" sz="2400" b="1" dirty="0"/>
              <a:t>Acknowledgements</a:t>
            </a:r>
            <a:endParaRPr lang="en-CA" sz="2400" dirty="0"/>
          </a:p>
          <a:p>
            <a:endParaRPr lang="en-CA" sz="2400" b="1" dirty="0"/>
          </a:p>
          <a:p>
            <a:pPr marL="342900" indent="-342900">
              <a:buFont typeface="Arial" panose="020B0604020202020204" pitchFamily="34" charset="0"/>
              <a:buChar char="•"/>
            </a:pPr>
            <a:r>
              <a:rPr lang="en-CA" sz="2400" dirty="0"/>
              <a:t>Atlantic Canada Opportunities Agency</a:t>
            </a:r>
          </a:p>
          <a:p>
            <a:pPr marL="342900" indent="-342900">
              <a:buFont typeface="Arial" panose="020B0604020202020204" pitchFamily="34" charset="0"/>
              <a:buChar char="•"/>
            </a:pPr>
            <a:endParaRPr lang="en-CA" sz="2400" dirty="0"/>
          </a:p>
          <a:p>
            <a:pPr marL="342900" indent="-342900">
              <a:buFont typeface="Arial" panose="020B0604020202020204" pitchFamily="34" charset="0"/>
              <a:buChar char="•"/>
            </a:pPr>
            <a:r>
              <a:rPr lang="en-CA" sz="2400" dirty="0"/>
              <a:t>Government of Newfoundland and Labrador</a:t>
            </a:r>
          </a:p>
          <a:p>
            <a:pPr marL="342900" indent="-342900">
              <a:buFont typeface="Arial" panose="020B0604020202020204" pitchFamily="34" charset="0"/>
              <a:buChar char="•"/>
            </a:pPr>
            <a:endParaRPr lang="en-CA" sz="2400" dirty="0"/>
          </a:p>
          <a:p>
            <a:pPr marL="342900" indent="-342900">
              <a:buFont typeface="Arial" panose="020B0604020202020204" pitchFamily="34" charset="0"/>
              <a:buChar char="•"/>
            </a:pPr>
            <a:r>
              <a:rPr lang="en-CA" sz="2400" dirty="0"/>
              <a:t>Government of New Brunswick</a:t>
            </a:r>
          </a:p>
          <a:p>
            <a:pPr marL="342900" indent="-342900">
              <a:buFont typeface="Arial" panose="020B0604020202020204" pitchFamily="34" charset="0"/>
              <a:buChar char="•"/>
            </a:pPr>
            <a:endParaRPr lang="en-CA" sz="2400" dirty="0"/>
          </a:p>
          <a:p>
            <a:pPr marL="342900" indent="-342900">
              <a:buFont typeface="Arial" panose="020B0604020202020204" pitchFamily="34" charset="0"/>
              <a:buChar char="•"/>
            </a:pPr>
            <a:r>
              <a:rPr lang="en-CA" sz="2400" dirty="0"/>
              <a:t>Government of Nova Scotia</a:t>
            </a:r>
          </a:p>
          <a:p>
            <a:pPr marL="342900" indent="-342900">
              <a:buFont typeface="Arial" panose="020B0604020202020204" pitchFamily="34" charset="0"/>
              <a:buChar char="•"/>
            </a:pPr>
            <a:endParaRPr lang="en-CA" sz="2400" dirty="0"/>
          </a:p>
          <a:p>
            <a:pPr marL="342900" indent="-342900">
              <a:buFont typeface="Arial" panose="020B0604020202020204" pitchFamily="34" charset="0"/>
              <a:buChar char="•"/>
            </a:pPr>
            <a:r>
              <a:rPr lang="en-CA" sz="2400" dirty="0"/>
              <a:t>Government of Prince Edward Island</a:t>
            </a:r>
          </a:p>
          <a:p>
            <a:endParaRPr lang="en-CA" sz="2400" dirty="0"/>
          </a:p>
          <a:p>
            <a:pPr marL="342900" indent="-342900">
              <a:buFont typeface="Arial" panose="020B0604020202020204" pitchFamily="34" charset="0"/>
              <a:buChar char="•"/>
            </a:pPr>
            <a:endParaRPr lang="en-CA" sz="2400" dirty="0"/>
          </a:p>
        </p:txBody>
      </p:sp>
    </p:spTree>
    <p:extLst>
      <p:ext uri="{BB962C8B-B14F-4D97-AF65-F5344CB8AC3E}">
        <p14:creationId xmlns:p14="http://schemas.microsoft.com/office/powerpoint/2010/main" val="39239805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2FF96-016D-F6D8-132A-6CC1F3D35FA2}"/>
              </a:ext>
            </a:extLst>
          </p:cNvPr>
          <p:cNvSpPr>
            <a:spLocks noGrp="1"/>
          </p:cNvSpPr>
          <p:nvPr>
            <p:ph type="ctrTitle"/>
          </p:nvPr>
        </p:nvSpPr>
        <p:spPr>
          <a:xfrm>
            <a:off x="1524000" y="1122363"/>
            <a:ext cx="9144000" cy="953470"/>
          </a:xfrm>
        </p:spPr>
        <p:txBody>
          <a:bodyPr>
            <a:normAutofit/>
          </a:bodyPr>
          <a:lstStyle/>
          <a:p>
            <a:pPr algn="l"/>
            <a:r>
              <a:rPr lang="en-US" sz="4400" b="1" dirty="0">
                <a:cs typeface="Arial" panose="020B0604020202020204" pitchFamily="34" charset="0"/>
              </a:rPr>
              <a:t>Some Demographic Trends</a:t>
            </a:r>
          </a:p>
        </p:txBody>
      </p:sp>
      <p:sp>
        <p:nvSpPr>
          <p:cNvPr id="3" name="Subtitle 2">
            <a:extLst>
              <a:ext uri="{FF2B5EF4-FFF2-40B4-BE49-F238E27FC236}">
                <a16:creationId xmlns:a16="http://schemas.microsoft.com/office/drawing/2014/main" id="{B4562319-E459-F7AE-28EF-9523DB90A286}"/>
              </a:ext>
            </a:extLst>
          </p:cNvPr>
          <p:cNvSpPr>
            <a:spLocks noGrp="1"/>
          </p:cNvSpPr>
          <p:nvPr>
            <p:ph type="subTitle" idx="1"/>
          </p:nvPr>
        </p:nvSpPr>
        <p:spPr>
          <a:xfrm>
            <a:off x="1624361" y="1998678"/>
            <a:ext cx="8512098" cy="2783490"/>
          </a:xfrm>
        </p:spPr>
        <p:txBody>
          <a:bodyPr/>
          <a:lstStyle/>
          <a:p>
            <a:endParaRPr lang="en-US" dirty="0"/>
          </a:p>
        </p:txBody>
      </p:sp>
      <p:sp>
        <p:nvSpPr>
          <p:cNvPr id="11" name="Rectangle 10">
            <a:extLst>
              <a:ext uri="{FF2B5EF4-FFF2-40B4-BE49-F238E27FC236}">
                <a16:creationId xmlns:a16="http://schemas.microsoft.com/office/drawing/2014/main" id="{15B3E071-D379-4DB0-E415-4F213FF5E8C2}"/>
              </a:ext>
            </a:extLst>
          </p:cNvPr>
          <p:cNvSpPr/>
          <p:nvPr/>
        </p:nvSpPr>
        <p:spPr>
          <a:xfrm>
            <a:off x="0" y="-1"/>
            <a:ext cx="12192000" cy="1266631"/>
          </a:xfrm>
          <a:prstGeom prst="rect">
            <a:avLst/>
          </a:prstGeom>
          <a:solidFill>
            <a:srgbClr val="63004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2FE241B-CC7F-16E9-B08A-FDB0538A1354}"/>
              </a:ext>
            </a:extLst>
          </p:cNvPr>
          <p:cNvSpPr txBox="1"/>
          <p:nvPr/>
        </p:nvSpPr>
        <p:spPr>
          <a:xfrm>
            <a:off x="436099" y="253002"/>
            <a:ext cx="2972119" cy="830997"/>
          </a:xfrm>
          <a:prstGeom prst="rect">
            <a:avLst/>
          </a:prstGeom>
          <a:noFill/>
        </p:spPr>
        <p:txBody>
          <a:bodyPr wrap="square" rtlCol="0">
            <a:spAutoFit/>
          </a:bodyPr>
          <a:lstStyle/>
          <a:p>
            <a:pPr rtl="0">
              <a:buNone/>
            </a:pPr>
            <a:r>
              <a:rPr lang="en-CA" sz="4800" b="1" dirty="0">
                <a:solidFill>
                  <a:srgbClr val="FFFFFF"/>
                </a:solidFill>
                <a:effectLst/>
                <a:latin typeface="Raleway ExtraBold" pitchFamily="2" charset="77"/>
              </a:rPr>
              <a:t>ARGEIAD</a:t>
            </a:r>
            <a:endParaRPr lang="en-CA" sz="4800" b="1" dirty="0">
              <a:effectLst/>
              <a:latin typeface="Raleway ExtraBold" pitchFamily="2" charset="77"/>
            </a:endParaRPr>
          </a:p>
        </p:txBody>
      </p:sp>
      <p:pic>
        <p:nvPicPr>
          <p:cNvPr id="16" name="Picture 15" descr="A purple curved line on a black background&#10;&#10;AI-generated content may be incorrect.">
            <a:extLst>
              <a:ext uri="{FF2B5EF4-FFF2-40B4-BE49-F238E27FC236}">
                <a16:creationId xmlns:a16="http://schemas.microsoft.com/office/drawing/2014/main" id="{E5FA5FFF-55C1-A23C-6759-BD66285BDC43}"/>
              </a:ext>
            </a:extLst>
          </p:cNvPr>
          <p:cNvPicPr>
            <a:picLocks noChangeAspect="1"/>
          </p:cNvPicPr>
          <p:nvPr/>
        </p:nvPicPr>
        <p:blipFill>
          <a:blip r:embed="rId3"/>
          <a:srcRect l="1012" r="67079" b="70141"/>
          <a:stretch/>
        </p:blipFill>
        <p:spPr>
          <a:xfrm>
            <a:off x="0" y="5510802"/>
            <a:ext cx="6096000" cy="1347198"/>
          </a:xfrm>
          <a:prstGeom prst="rect">
            <a:avLst/>
          </a:prstGeom>
        </p:spPr>
      </p:pic>
      <p:pic>
        <p:nvPicPr>
          <p:cNvPr id="18" name="Picture 17" descr="A black and white logo&#10;&#10;AI-generated content may be incorrect.">
            <a:extLst>
              <a:ext uri="{FF2B5EF4-FFF2-40B4-BE49-F238E27FC236}">
                <a16:creationId xmlns:a16="http://schemas.microsoft.com/office/drawing/2014/main" id="{82B74A91-CA19-BDF1-1CFF-348CC1BC42EA}"/>
              </a:ext>
            </a:extLst>
          </p:cNvPr>
          <p:cNvPicPr>
            <a:picLocks noChangeAspect="1"/>
          </p:cNvPicPr>
          <p:nvPr/>
        </p:nvPicPr>
        <p:blipFill>
          <a:blip r:embed="rId4"/>
          <a:stretch>
            <a:fillRect/>
          </a:stretch>
        </p:blipFill>
        <p:spPr>
          <a:xfrm>
            <a:off x="529457" y="5875293"/>
            <a:ext cx="1719272" cy="604803"/>
          </a:xfrm>
          <a:prstGeom prst="rect">
            <a:avLst/>
          </a:prstGeom>
        </p:spPr>
      </p:pic>
      <p:pic>
        <p:nvPicPr>
          <p:cNvPr id="5" name="Picture 4">
            <a:extLst>
              <a:ext uri="{FF2B5EF4-FFF2-40B4-BE49-F238E27FC236}">
                <a16:creationId xmlns:a16="http://schemas.microsoft.com/office/drawing/2014/main" id="{41A4E388-2564-ADE3-699F-EFF38DF56D41}"/>
              </a:ext>
            </a:extLst>
          </p:cNvPr>
          <p:cNvPicPr>
            <a:picLocks noChangeAspect="1"/>
          </p:cNvPicPr>
          <p:nvPr/>
        </p:nvPicPr>
        <p:blipFill>
          <a:blip r:embed="rId5"/>
          <a:srcRect t="48055" r="31768"/>
          <a:stretch/>
        </p:blipFill>
        <p:spPr>
          <a:xfrm>
            <a:off x="6888678" y="-1"/>
            <a:ext cx="5303322" cy="953470"/>
          </a:xfrm>
          <a:prstGeom prst="rect">
            <a:avLst/>
          </a:prstGeom>
        </p:spPr>
      </p:pic>
      <p:graphicFrame>
        <p:nvGraphicFramePr>
          <p:cNvPr id="8" name="Chart 7">
            <a:extLst>
              <a:ext uri="{FF2B5EF4-FFF2-40B4-BE49-F238E27FC236}">
                <a16:creationId xmlns:a16="http://schemas.microsoft.com/office/drawing/2014/main" id="{B9D58C19-65FA-98D6-B9CE-10EFBF65FB45}"/>
              </a:ext>
            </a:extLst>
          </p:cNvPr>
          <p:cNvGraphicFramePr/>
          <p:nvPr>
            <p:extLst>
              <p:ext uri="{D42A27DB-BD31-4B8C-83A1-F6EECF244321}">
                <p14:modId xmlns:p14="http://schemas.microsoft.com/office/powerpoint/2010/main" val="4230804248"/>
              </p:ext>
            </p:extLst>
          </p:nvPr>
        </p:nvGraphicFramePr>
        <p:xfrm>
          <a:off x="3124199" y="1737410"/>
          <a:ext cx="7644161" cy="4261946"/>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9208918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B0B68-4E67-B4F4-A23F-19115BED0E0C}"/>
              </a:ext>
            </a:extLst>
          </p:cNvPr>
          <p:cNvSpPr>
            <a:spLocks noGrp="1"/>
          </p:cNvSpPr>
          <p:nvPr>
            <p:ph type="title"/>
          </p:nvPr>
        </p:nvSpPr>
        <p:spPr>
          <a:xfrm>
            <a:off x="529590" y="1062356"/>
            <a:ext cx="10515600" cy="796410"/>
          </a:xfrm>
        </p:spPr>
        <p:txBody>
          <a:bodyPr/>
          <a:lstStyle/>
          <a:p>
            <a:r>
              <a:rPr lang="en-CA" b="1" dirty="0"/>
              <a:t>Immigration overview</a:t>
            </a:r>
          </a:p>
        </p:txBody>
      </p:sp>
      <p:graphicFrame>
        <p:nvGraphicFramePr>
          <p:cNvPr id="4" name="Content Placeholder 3">
            <a:extLst>
              <a:ext uri="{FF2B5EF4-FFF2-40B4-BE49-F238E27FC236}">
                <a16:creationId xmlns:a16="http://schemas.microsoft.com/office/drawing/2014/main" id="{5DA199C7-8970-79DA-0389-AD38584805B5}"/>
              </a:ext>
            </a:extLst>
          </p:cNvPr>
          <p:cNvGraphicFramePr>
            <a:graphicFrameLocks noGrp="1"/>
          </p:cNvGraphicFramePr>
          <p:nvPr>
            <p:ph idx="1"/>
            <p:extLst>
              <p:ext uri="{D42A27DB-BD31-4B8C-83A1-F6EECF244321}">
                <p14:modId xmlns:p14="http://schemas.microsoft.com/office/powerpoint/2010/main" val="1271411102"/>
              </p:ext>
            </p:extLst>
          </p:nvPr>
        </p:nvGraphicFramePr>
        <p:xfrm>
          <a:off x="2113624" y="1722476"/>
          <a:ext cx="9103725" cy="3880882"/>
        </p:xfrm>
        <a:graphic>
          <a:graphicData uri="http://schemas.openxmlformats.org/drawingml/2006/table">
            <a:tbl>
              <a:tblPr firstRow="1" firstCol="1" bandRow="1">
                <a:tableStyleId>{5C22544A-7EE6-4342-B048-85BDC9FD1C3A}</a:tableStyleId>
              </a:tblPr>
              <a:tblGrid>
                <a:gridCol w="955435">
                  <a:extLst>
                    <a:ext uri="{9D8B030D-6E8A-4147-A177-3AD203B41FA5}">
                      <a16:colId xmlns:a16="http://schemas.microsoft.com/office/drawing/2014/main" val="1588560923"/>
                    </a:ext>
                  </a:extLst>
                </a:gridCol>
                <a:gridCol w="2032178">
                  <a:extLst>
                    <a:ext uri="{9D8B030D-6E8A-4147-A177-3AD203B41FA5}">
                      <a16:colId xmlns:a16="http://schemas.microsoft.com/office/drawing/2014/main" val="2711297853"/>
                    </a:ext>
                  </a:extLst>
                </a:gridCol>
                <a:gridCol w="1992515">
                  <a:extLst>
                    <a:ext uri="{9D8B030D-6E8A-4147-A177-3AD203B41FA5}">
                      <a16:colId xmlns:a16="http://schemas.microsoft.com/office/drawing/2014/main" val="3306100084"/>
                    </a:ext>
                  </a:extLst>
                </a:gridCol>
                <a:gridCol w="1456341">
                  <a:extLst>
                    <a:ext uri="{9D8B030D-6E8A-4147-A177-3AD203B41FA5}">
                      <a16:colId xmlns:a16="http://schemas.microsoft.com/office/drawing/2014/main" val="1857694632"/>
                    </a:ext>
                  </a:extLst>
                </a:gridCol>
                <a:gridCol w="2667256">
                  <a:extLst>
                    <a:ext uri="{9D8B030D-6E8A-4147-A177-3AD203B41FA5}">
                      <a16:colId xmlns:a16="http://schemas.microsoft.com/office/drawing/2014/main" val="2315464804"/>
                    </a:ext>
                  </a:extLst>
                </a:gridCol>
              </a:tblGrid>
              <a:tr h="1605022">
                <a:tc>
                  <a:txBody>
                    <a:bodyPr/>
                    <a:lstStyle/>
                    <a:p>
                      <a:pPr algn="ctr">
                        <a:lnSpc>
                          <a:spcPct val="107000"/>
                        </a:lnSpc>
                        <a:spcAft>
                          <a:spcPts val="800"/>
                        </a:spcAft>
                        <a:buNone/>
                      </a:pPr>
                      <a:r>
                        <a:rPr lang="en-CA" sz="2000" kern="0" dirty="0">
                          <a:effectLst/>
                          <a:latin typeface="Arial" panose="020B0604020202020204" pitchFamily="34" charset="0"/>
                          <a:cs typeface="Arial" panose="020B0604020202020204" pitchFamily="34" charset="0"/>
                        </a:rPr>
                        <a:t>Year</a:t>
                      </a:r>
                    </a:p>
                    <a:p>
                      <a:pPr algn="ctr">
                        <a:lnSpc>
                          <a:spcPct val="107000"/>
                        </a:lnSpc>
                        <a:spcAft>
                          <a:spcPts val="800"/>
                        </a:spcAft>
                        <a:buNone/>
                      </a:pPr>
                      <a:endParaRPr lang="en-CA" sz="2000" kern="0" dirty="0">
                        <a:effectLst/>
                        <a:latin typeface="Arial" panose="020B0604020202020204" pitchFamily="34" charset="0"/>
                        <a:cs typeface="Arial" panose="020B0604020202020204" pitchFamily="34" charset="0"/>
                      </a:endParaRPr>
                    </a:p>
                    <a:p>
                      <a:pPr algn="ctr">
                        <a:lnSpc>
                          <a:spcPct val="107000"/>
                        </a:lnSpc>
                        <a:spcAft>
                          <a:spcPts val="800"/>
                        </a:spcAft>
                        <a:buNone/>
                      </a:pPr>
                      <a:endParaRPr lang="en-CA" sz="20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800"/>
                        </a:spcAft>
                        <a:buNone/>
                      </a:pPr>
                      <a:r>
                        <a:rPr lang="en-CA" sz="2000" kern="0" dirty="0">
                          <a:effectLst/>
                          <a:latin typeface="Arial" panose="020B0604020202020204" pitchFamily="34" charset="0"/>
                          <a:cs typeface="Arial" panose="020B0604020202020204" pitchFamily="34" charset="0"/>
                        </a:rPr>
                        <a:t>Total Population</a:t>
                      </a:r>
                    </a:p>
                    <a:p>
                      <a:pPr algn="r">
                        <a:lnSpc>
                          <a:spcPct val="107000"/>
                        </a:lnSpc>
                        <a:spcAft>
                          <a:spcPts val="800"/>
                        </a:spcAft>
                        <a:buNone/>
                      </a:pPr>
                      <a:endParaRPr lang="en-CA" sz="2000" kern="0" dirty="0">
                        <a:effectLst/>
                        <a:latin typeface="Arial" panose="020B0604020202020204" pitchFamily="34" charset="0"/>
                        <a:cs typeface="Arial" panose="020B0604020202020204" pitchFamily="34" charset="0"/>
                      </a:endParaRPr>
                    </a:p>
                    <a:p>
                      <a:pPr algn="r">
                        <a:lnSpc>
                          <a:spcPct val="107000"/>
                        </a:lnSpc>
                        <a:spcAft>
                          <a:spcPts val="800"/>
                        </a:spcAft>
                        <a:buNone/>
                      </a:pPr>
                      <a:endParaRPr lang="en-CA" sz="20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800"/>
                        </a:spcAft>
                        <a:buNone/>
                      </a:pPr>
                      <a:r>
                        <a:rPr lang="en-CA" sz="2000" kern="0" dirty="0">
                          <a:effectLst/>
                          <a:latin typeface="Arial" panose="020B0604020202020204" pitchFamily="34" charset="0"/>
                          <a:cs typeface="Arial" panose="020B0604020202020204" pitchFamily="34" charset="0"/>
                        </a:rPr>
                        <a:t>Non-Immigrants</a:t>
                      </a:r>
                    </a:p>
                    <a:p>
                      <a:pPr algn="r">
                        <a:lnSpc>
                          <a:spcPct val="107000"/>
                        </a:lnSpc>
                        <a:spcAft>
                          <a:spcPts val="800"/>
                        </a:spcAft>
                        <a:buNone/>
                      </a:pPr>
                      <a:endParaRPr lang="en-CA" sz="2000" kern="0" dirty="0">
                        <a:effectLst/>
                        <a:latin typeface="Arial" panose="020B0604020202020204" pitchFamily="34" charset="0"/>
                        <a:cs typeface="Arial" panose="020B0604020202020204" pitchFamily="34" charset="0"/>
                      </a:endParaRPr>
                    </a:p>
                    <a:p>
                      <a:pPr algn="r">
                        <a:lnSpc>
                          <a:spcPct val="107000"/>
                        </a:lnSpc>
                        <a:spcAft>
                          <a:spcPts val="800"/>
                        </a:spcAft>
                        <a:buNone/>
                      </a:pPr>
                      <a:endParaRPr lang="en-CA" sz="20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800"/>
                        </a:spcAft>
                        <a:buNone/>
                      </a:pPr>
                      <a:r>
                        <a:rPr lang="en-CA" sz="2000" kern="0" dirty="0">
                          <a:effectLst/>
                          <a:latin typeface="Arial" panose="020B0604020202020204" pitchFamily="34" charset="0"/>
                          <a:cs typeface="Arial" panose="020B0604020202020204" pitchFamily="34" charset="0"/>
                        </a:rPr>
                        <a:t>Immigrants</a:t>
                      </a:r>
                    </a:p>
                    <a:p>
                      <a:pPr algn="r">
                        <a:lnSpc>
                          <a:spcPct val="107000"/>
                        </a:lnSpc>
                        <a:spcAft>
                          <a:spcPts val="800"/>
                        </a:spcAft>
                        <a:buNone/>
                      </a:pPr>
                      <a:endParaRPr lang="en-CA" sz="2000" kern="0" dirty="0">
                        <a:effectLst/>
                        <a:latin typeface="Arial" panose="020B0604020202020204" pitchFamily="34" charset="0"/>
                        <a:cs typeface="Arial" panose="020B0604020202020204" pitchFamily="34" charset="0"/>
                      </a:endParaRPr>
                    </a:p>
                    <a:p>
                      <a:pPr algn="r">
                        <a:lnSpc>
                          <a:spcPct val="107000"/>
                        </a:lnSpc>
                        <a:spcAft>
                          <a:spcPts val="800"/>
                        </a:spcAft>
                        <a:buNone/>
                      </a:pPr>
                      <a:endParaRPr lang="en-CA" sz="20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800"/>
                        </a:spcAft>
                        <a:buNone/>
                      </a:pPr>
                      <a:r>
                        <a:rPr lang="en-CA" sz="2000" kern="0" dirty="0">
                          <a:effectLst/>
                          <a:latin typeface="Arial" panose="020B0604020202020204" pitchFamily="34" charset="0"/>
                          <a:cs typeface="Arial" panose="020B0604020202020204" pitchFamily="34" charset="0"/>
                        </a:rPr>
                        <a:t>Immigrants in total population</a:t>
                      </a:r>
                    </a:p>
                    <a:p>
                      <a:pPr>
                        <a:lnSpc>
                          <a:spcPct val="107000"/>
                        </a:lnSpc>
                        <a:spcAft>
                          <a:spcPts val="800"/>
                        </a:spcAft>
                        <a:buNone/>
                      </a:pPr>
                      <a:endParaRPr lang="en-CA" sz="20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2581423760"/>
                  </a:ext>
                </a:extLst>
              </a:tr>
              <a:tr h="455172">
                <a:tc>
                  <a:txBody>
                    <a:bodyPr/>
                    <a:lstStyle/>
                    <a:p>
                      <a:pPr algn="r">
                        <a:lnSpc>
                          <a:spcPct val="107000"/>
                        </a:lnSpc>
                        <a:spcAft>
                          <a:spcPts val="800"/>
                        </a:spcAft>
                        <a:buNone/>
                      </a:pPr>
                      <a:r>
                        <a:rPr lang="en-CA" sz="2000" kern="0">
                          <a:effectLst/>
                          <a:latin typeface="Arial" panose="020B0604020202020204" pitchFamily="34" charset="0"/>
                          <a:cs typeface="Arial" panose="020B0604020202020204" pitchFamily="34" charset="0"/>
                        </a:rPr>
                        <a:t>2001</a:t>
                      </a:r>
                      <a:endParaRPr lang="en-CA" sz="20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800"/>
                        </a:spcAft>
                        <a:buNone/>
                      </a:pPr>
                      <a:r>
                        <a:rPr lang="en-CA" sz="2000" kern="0" dirty="0">
                          <a:effectLst/>
                          <a:latin typeface="Arial" panose="020B0604020202020204" pitchFamily="34" charset="0"/>
                          <a:cs typeface="Arial" panose="020B0604020202020204" pitchFamily="34" charset="0"/>
                        </a:rPr>
                        <a:t>2,258,740</a:t>
                      </a:r>
                      <a:endParaRPr lang="en-CA" sz="20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800"/>
                        </a:spcAft>
                        <a:buNone/>
                      </a:pPr>
                      <a:r>
                        <a:rPr lang="en-CA" sz="2000" kern="0">
                          <a:effectLst/>
                          <a:latin typeface="Arial" panose="020B0604020202020204" pitchFamily="34" charset="0"/>
                          <a:cs typeface="Arial" panose="020B0604020202020204" pitchFamily="34" charset="0"/>
                        </a:rPr>
                        <a:t>2,177,240</a:t>
                      </a:r>
                      <a:endParaRPr lang="en-CA" sz="20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800"/>
                        </a:spcAft>
                        <a:buNone/>
                      </a:pPr>
                      <a:r>
                        <a:rPr lang="en-CA" sz="2000" kern="0">
                          <a:effectLst/>
                          <a:latin typeface="Arial" panose="020B0604020202020204" pitchFamily="34" charset="0"/>
                          <a:cs typeface="Arial" panose="020B0604020202020204" pitchFamily="34" charset="0"/>
                        </a:rPr>
                        <a:t>75,955</a:t>
                      </a:r>
                      <a:endParaRPr lang="en-CA" sz="20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800"/>
                        </a:spcAft>
                        <a:buNone/>
                      </a:pPr>
                      <a:r>
                        <a:rPr lang="en-CA" sz="2000" kern="0">
                          <a:effectLst/>
                          <a:latin typeface="Arial" panose="020B0604020202020204" pitchFamily="34" charset="0"/>
                          <a:cs typeface="Arial" panose="020B0604020202020204" pitchFamily="34" charset="0"/>
                        </a:rPr>
                        <a:t>3.36%</a:t>
                      </a:r>
                      <a:endParaRPr lang="en-CA" sz="20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1220728104"/>
                  </a:ext>
                </a:extLst>
              </a:tr>
              <a:tr h="455172">
                <a:tc>
                  <a:txBody>
                    <a:bodyPr/>
                    <a:lstStyle/>
                    <a:p>
                      <a:pPr algn="r">
                        <a:lnSpc>
                          <a:spcPct val="107000"/>
                        </a:lnSpc>
                        <a:spcAft>
                          <a:spcPts val="800"/>
                        </a:spcAft>
                        <a:buNone/>
                      </a:pPr>
                      <a:r>
                        <a:rPr lang="en-CA" sz="2000" kern="0">
                          <a:effectLst/>
                          <a:latin typeface="Arial" panose="020B0604020202020204" pitchFamily="34" charset="0"/>
                          <a:cs typeface="Arial" panose="020B0604020202020204" pitchFamily="34" charset="0"/>
                        </a:rPr>
                        <a:t>2006</a:t>
                      </a:r>
                      <a:endParaRPr lang="en-CA" sz="20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800"/>
                        </a:spcAft>
                        <a:buNone/>
                      </a:pPr>
                      <a:r>
                        <a:rPr lang="en-CA" sz="2000" kern="0" dirty="0">
                          <a:effectLst/>
                          <a:latin typeface="Arial" panose="020B0604020202020204" pitchFamily="34" charset="0"/>
                          <a:cs typeface="Arial" panose="020B0604020202020204" pitchFamily="34" charset="0"/>
                        </a:rPr>
                        <a:t>2,257,555</a:t>
                      </a:r>
                      <a:endParaRPr lang="en-CA" sz="20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800"/>
                        </a:spcAft>
                        <a:buNone/>
                      </a:pPr>
                      <a:r>
                        <a:rPr lang="en-CA" sz="2000" kern="0" dirty="0">
                          <a:effectLst/>
                          <a:latin typeface="Arial" panose="020B0604020202020204" pitchFamily="34" charset="0"/>
                          <a:cs typeface="Arial" panose="020B0604020202020204" pitchFamily="34" charset="0"/>
                        </a:rPr>
                        <a:t>2,165,190</a:t>
                      </a:r>
                      <a:endParaRPr lang="en-CA" sz="20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800"/>
                        </a:spcAft>
                        <a:buNone/>
                      </a:pPr>
                      <a:r>
                        <a:rPr lang="en-CA" sz="2000" kern="0">
                          <a:effectLst/>
                          <a:latin typeface="Arial" panose="020B0604020202020204" pitchFamily="34" charset="0"/>
                          <a:cs typeface="Arial" panose="020B0604020202020204" pitchFamily="34" charset="0"/>
                        </a:rPr>
                        <a:t>84,755</a:t>
                      </a:r>
                      <a:endParaRPr lang="en-CA" sz="20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800"/>
                        </a:spcAft>
                        <a:buNone/>
                      </a:pPr>
                      <a:r>
                        <a:rPr lang="en-CA" sz="2000" kern="0">
                          <a:effectLst/>
                          <a:latin typeface="Arial" panose="020B0604020202020204" pitchFamily="34" charset="0"/>
                          <a:cs typeface="Arial" panose="020B0604020202020204" pitchFamily="34" charset="0"/>
                        </a:rPr>
                        <a:t>3.75%</a:t>
                      </a:r>
                      <a:endParaRPr lang="en-CA" sz="20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3719250642"/>
                  </a:ext>
                </a:extLst>
              </a:tr>
              <a:tr h="455172">
                <a:tc>
                  <a:txBody>
                    <a:bodyPr/>
                    <a:lstStyle/>
                    <a:p>
                      <a:pPr algn="r">
                        <a:lnSpc>
                          <a:spcPct val="107000"/>
                        </a:lnSpc>
                        <a:spcAft>
                          <a:spcPts val="800"/>
                        </a:spcAft>
                        <a:buNone/>
                      </a:pPr>
                      <a:r>
                        <a:rPr lang="en-CA" sz="2000" kern="0">
                          <a:effectLst/>
                          <a:latin typeface="Arial" panose="020B0604020202020204" pitchFamily="34" charset="0"/>
                          <a:cs typeface="Arial" panose="020B0604020202020204" pitchFamily="34" charset="0"/>
                        </a:rPr>
                        <a:t>2011</a:t>
                      </a:r>
                      <a:endParaRPr lang="en-CA" sz="20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800"/>
                        </a:spcAft>
                        <a:buNone/>
                      </a:pPr>
                      <a:r>
                        <a:rPr lang="en-CA" sz="2000" kern="0">
                          <a:effectLst/>
                          <a:latin typeface="Arial" panose="020B0604020202020204" pitchFamily="34" charset="0"/>
                          <a:cs typeface="Arial" panose="020B0604020202020204" pitchFamily="34" charset="0"/>
                        </a:rPr>
                        <a:t>2,286,650</a:t>
                      </a:r>
                      <a:endParaRPr lang="en-CA" sz="20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800"/>
                        </a:spcAft>
                        <a:buNone/>
                      </a:pPr>
                      <a:r>
                        <a:rPr lang="en-CA" sz="2000" kern="0" dirty="0">
                          <a:effectLst/>
                          <a:latin typeface="Arial" panose="020B0604020202020204" pitchFamily="34" charset="0"/>
                          <a:cs typeface="Arial" panose="020B0604020202020204" pitchFamily="34" charset="0"/>
                        </a:rPr>
                        <a:t>2,181,060</a:t>
                      </a:r>
                      <a:endParaRPr lang="en-CA" sz="20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800"/>
                        </a:spcAft>
                        <a:buNone/>
                      </a:pPr>
                      <a:r>
                        <a:rPr lang="en-CA" sz="2000" kern="0" dirty="0">
                          <a:effectLst/>
                          <a:latin typeface="Arial" panose="020B0604020202020204" pitchFamily="34" charset="0"/>
                          <a:cs typeface="Arial" panose="020B0604020202020204" pitchFamily="34" charset="0"/>
                        </a:rPr>
                        <a:t>92,990</a:t>
                      </a:r>
                      <a:endParaRPr lang="en-CA" sz="20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800"/>
                        </a:spcAft>
                        <a:buNone/>
                      </a:pPr>
                      <a:r>
                        <a:rPr lang="en-CA" sz="2000" kern="0">
                          <a:effectLst/>
                          <a:latin typeface="Arial" panose="020B0604020202020204" pitchFamily="34" charset="0"/>
                          <a:cs typeface="Arial" panose="020B0604020202020204" pitchFamily="34" charset="0"/>
                        </a:rPr>
                        <a:t>4.07%</a:t>
                      </a:r>
                      <a:endParaRPr lang="en-CA" sz="20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3846416261"/>
                  </a:ext>
                </a:extLst>
              </a:tr>
              <a:tr h="455172">
                <a:tc>
                  <a:txBody>
                    <a:bodyPr/>
                    <a:lstStyle/>
                    <a:p>
                      <a:pPr algn="r">
                        <a:lnSpc>
                          <a:spcPct val="107000"/>
                        </a:lnSpc>
                        <a:spcAft>
                          <a:spcPts val="800"/>
                        </a:spcAft>
                        <a:buNone/>
                      </a:pPr>
                      <a:r>
                        <a:rPr lang="en-CA" sz="2000" kern="0">
                          <a:effectLst/>
                          <a:latin typeface="Arial" panose="020B0604020202020204" pitchFamily="34" charset="0"/>
                          <a:cs typeface="Arial" panose="020B0604020202020204" pitchFamily="34" charset="0"/>
                        </a:rPr>
                        <a:t>2016</a:t>
                      </a:r>
                      <a:endParaRPr lang="en-CA" sz="20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800"/>
                        </a:spcAft>
                        <a:buNone/>
                      </a:pPr>
                      <a:r>
                        <a:rPr lang="en-CA" sz="2000" kern="0">
                          <a:effectLst/>
                          <a:latin typeface="Arial" panose="020B0604020202020204" pitchFamily="34" charset="0"/>
                          <a:cs typeface="Arial" panose="020B0604020202020204" pitchFamily="34" charset="0"/>
                        </a:rPr>
                        <a:t>2,290,980</a:t>
                      </a:r>
                      <a:endParaRPr lang="en-CA" sz="20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800"/>
                        </a:spcAft>
                        <a:buNone/>
                      </a:pPr>
                      <a:r>
                        <a:rPr lang="en-CA" sz="2000" kern="0" dirty="0">
                          <a:effectLst/>
                          <a:latin typeface="Arial" panose="020B0604020202020204" pitchFamily="34" charset="0"/>
                          <a:cs typeface="Arial" panose="020B0604020202020204" pitchFamily="34" charset="0"/>
                        </a:rPr>
                        <a:t>2,161,110</a:t>
                      </a:r>
                      <a:endParaRPr lang="en-CA" sz="20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800"/>
                        </a:spcAft>
                        <a:buNone/>
                      </a:pPr>
                      <a:r>
                        <a:rPr lang="en-CA" sz="2000" kern="0" dirty="0">
                          <a:effectLst/>
                          <a:latin typeface="Arial" panose="020B0604020202020204" pitchFamily="34" charset="0"/>
                          <a:cs typeface="Arial" panose="020B0604020202020204" pitchFamily="34" charset="0"/>
                        </a:rPr>
                        <a:t>110,505</a:t>
                      </a:r>
                      <a:endParaRPr lang="en-CA" sz="20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800"/>
                        </a:spcAft>
                        <a:buNone/>
                      </a:pPr>
                      <a:r>
                        <a:rPr lang="en-CA" sz="2000" kern="0" dirty="0">
                          <a:effectLst/>
                          <a:latin typeface="Arial" panose="020B0604020202020204" pitchFamily="34" charset="0"/>
                          <a:cs typeface="Arial" panose="020B0604020202020204" pitchFamily="34" charset="0"/>
                        </a:rPr>
                        <a:t>4.82%</a:t>
                      </a:r>
                      <a:endParaRPr lang="en-CA" sz="20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3704444796"/>
                  </a:ext>
                </a:extLst>
              </a:tr>
              <a:tr h="455172">
                <a:tc>
                  <a:txBody>
                    <a:bodyPr/>
                    <a:lstStyle/>
                    <a:p>
                      <a:pPr algn="r">
                        <a:lnSpc>
                          <a:spcPct val="107000"/>
                        </a:lnSpc>
                        <a:spcAft>
                          <a:spcPts val="800"/>
                        </a:spcAft>
                        <a:buNone/>
                      </a:pPr>
                      <a:r>
                        <a:rPr lang="en-CA" sz="2000" kern="0">
                          <a:effectLst/>
                          <a:latin typeface="Arial" panose="020B0604020202020204" pitchFamily="34" charset="0"/>
                          <a:cs typeface="Arial" panose="020B0604020202020204" pitchFamily="34" charset="0"/>
                        </a:rPr>
                        <a:t>2021</a:t>
                      </a:r>
                      <a:endParaRPr lang="en-CA" sz="20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800"/>
                        </a:spcAft>
                        <a:buNone/>
                      </a:pPr>
                      <a:r>
                        <a:rPr lang="en-CA" sz="2000" kern="0">
                          <a:effectLst/>
                          <a:latin typeface="Arial" panose="020B0604020202020204" pitchFamily="34" charset="0"/>
                          <a:cs typeface="Arial" panose="020B0604020202020204" pitchFamily="34" charset="0"/>
                        </a:rPr>
                        <a:t>2,367,635</a:t>
                      </a:r>
                      <a:endParaRPr lang="en-CA" sz="20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800"/>
                        </a:spcAft>
                        <a:buNone/>
                      </a:pPr>
                      <a:r>
                        <a:rPr lang="en-CA" sz="2000" kern="0">
                          <a:effectLst/>
                          <a:latin typeface="Arial" panose="020B0604020202020204" pitchFamily="34" charset="0"/>
                          <a:cs typeface="Arial" panose="020B0604020202020204" pitchFamily="34" charset="0"/>
                        </a:rPr>
                        <a:t>2,182,065</a:t>
                      </a:r>
                      <a:endParaRPr lang="en-CA" sz="20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800"/>
                        </a:spcAft>
                        <a:buNone/>
                      </a:pPr>
                      <a:r>
                        <a:rPr lang="en-CA" sz="2000" kern="0">
                          <a:effectLst/>
                          <a:latin typeface="Arial" panose="020B0604020202020204" pitchFamily="34" charset="0"/>
                          <a:cs typeface="Arial" panose="020B0604020202020204" pitchFamily="34" charset="0"/>
                        </a:rPr>
                        <a:t>141,710</a:t>
                      </a:r>
                      <a:endParaRPr lang="en-CA" sz="20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800"/>
                        </a:spcAft>
                        <a:buNone/>
                      </a:pPr>
                      <a:r>
                        <a:rPr lang="en-CA" sz="2000" kern="0" dirty="0">
                          <a:effectLst/>
                          <a:latin typeface="Arial" panose="020B0604020202020204" pitchFamily="34" charset="0"/>
                          <a:cs typeface="Arial" panose="020B0604020202020204" pitchFamily="34" charset="0"/>
                        </a:rPr>
                        <a:t>5.99%</a:t>
                      </a:r>
                      <a:endParaRPr lang="en-CA" sz="20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326190360"/>
                  </a:ext>
                </a:extLst>
              </a:tr>
            </a:tbl>
          </a:graphicData>
        </a:graphic>
      </p:graphicFrame>
      <p:sp>
        <p:nvSpPr>
          <p:cNvPr id="5" name="Rectangle 1">
            <a:extLst>
              <a:ext uri="{FF2B5EF4-FFF2-40B4-BE49-F238E27FC236}">
                <a16:creationId xmlns:a16="http://schemas.microsoft.com/office/drawing/2014/main" id="{071833C2-39B8-488E-A58F-7CFE1EE63903}"/>
              </a:ext>
            </a:extLst>
          </p:cNvPr>
          <p:cNvSpPr>
            <a:spLocks noChangeArrowheads="1"/>
          </p:cNvSpPr>
          <p:nvPr/>
        </p:nvSpPr>
        <p:spPr bwMode="auto">
          <a:xfrm>
            <a:off x="-2320200" y="-418917"/>
            <a:ext cx="20650520" cy="2857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en-US" sz="1200" b="0" i="0" u="none" strike="noStrike" cap="none" normalizeH="0" baseline="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Table 2: Immigrant Status of Population in Atlantic Canada, 2001-2021.</a:t>
            </a:r>
            <a:endParaRPr kumimoji="0" lang="en-CA"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140136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8">
            <a:extLst>
              <a:ext uri="{FF2B5EF4-FFF2-40B4-BE49-F238E27FC236}">
                <a16:creationId xmlns:a16="http://schemas.microsoft.com/office/drawing/2014/main" id="{8A2AACF5-E535-D3A1-875D-A3FD98D24540}"/>
              </a:ext>
            </a:extLst>
          </p:cNvPr>
          <p:cNvSpPr>
            <a:spLocks noChangeArrowheads="1"/>
          </p:cNvSpPr>
          <p:nvPr/>
        </p:nvSpPr>
        <p:spPr bwMode="auto">
          <a:xfrm>
            <a:off x="1799422" y="228906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graphicFrame>
        <p:nvGraphicFramePr>
          <p:cNvPr id="20" name="Chart 19">
            <a:extLst>
              <a:ext uri="{FF2B5EF4-FFF2-40B4-BE49-F238E27FC236}">
                <a16:creationId xmlns:a16="http://schemas.microsoft.com/office/drawing/2014/main" id="{53E65C08-D28D-5DB7-F8CA-388F32FED12B}"/>
              </a:ext>
            </a:extLst>
          </p:cNvPr>
          <p:cNvGraphicFramePr/>
          <p:nvPr>
            <p:extLst>
              <p:ext uri="{D42A27DB-BD31-4B8C-83A1-F6EECF244321}">
                <p14:modId xmlns:p14="http://schemas.microsoft.com/office/powerpoint/2010/main" val="537209593"/>
              </p:ext>
            </p:extLst>
          </p:nvPr>
        </p:nvGraphicFramePr>
        <p:xfrm>
          <a:off x="3236831" y="2289060"/>
          <a:ext cx="8955169" cy="4115301"/>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a:extLst>
              <a:ext uri="{FF2B5EF4-FFF2-40B4-BE49-F238E27FC236}">
                <a16:creationId xmlns:a16="http://schemas.microsoft.com/office/drawing/2014/main" id="{BEE07889-3185-8DC3-1C98-55DD651A99E7}"/>
              </a:ext>
            </a:extLst>
          </p:cNvPr>
          <p:cNvSpPr txBox="1"/>
          <p:nvPr/>
        </p:nvSpPr>
        <p:spPr>
          <a:xfrm>
            <a:off x="1538689" y="1432194"/>
            <a:ext cx="7671411" cy="584775"/>
          </a:xfrm>
          <a:prstGeom prst="rect">
            <a:avLst/>
          </a:prstGeom>
          <a:noFill/>
        </p:spPr>
        <p:txBody>
          <a:bodyPr wrap="square" rtlCol="0">
            <a:spAutoFit/>
          </a:bodyPr>
          <a:lstStyle/>
          <a:p>
            <a:r>
              <a:rPr lang="en-CA" sz="3200" b="1" dirty="0">
                <a:latin typeface="+mj-lt"/>
              </a:rPr>
              <a:t>Immigrants destined for Atlantic Provinces</a:t>
            </a:r>
          </a:p>
        </p:txBody>
      </p:sp>
    </p:spTree>
    <p:extLst>
      <p:ext uri="{BB962C8B-B14F-4D97-AF65-F5344CB8AC3E}">
        <p14:creationId xmlns:p14="http://schemas.microsoft.com/office/powerpoint/2010/main" val="39035667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AFF6359-E873-9811-436D-1F290B1BC8BF}"/>
              </a:ext>
            </a:extLst>
          </p:cNvPr>
          <p:cNvSpPr txBox="1"/>
          <p:nvPr/>
        </p:nvSpPr>
        <p:spPr>
          <a:xfrm>
            <a:off x="870332" y="1299991"/>
            <a:ext cx="6386748" cy="769441"/>
          </a:xfrm>
          <a:prstGeom prst="rect">
            <a:avLst/>
          </a:prstGeom>
          <a:noFill/>
        </p:spPr>
        <p:txBody>
          <a:bodyPr wrap="none" rtlCol="0">
            <a:spAutoFit/>
          </a:bodyPr>
          <a:lstStyle/>
          <a:p>
            <a:r>
              <a:rPr lang="en-CA" sz="4400" dirty="0"/>
              <a:t>Immigrants by entry class</a:t>
            </a:r>
          </a:p>
        </p:txBody>
      </p:sp>
      <p:sp>
        <p:nvSpPr>
          <p:cNvPr id="3" name="Rectangle 2">
            <a:extLst>
              <a:ext uri="{FF2B5EF4-FFF2-40B4-BE49-F238E27FC236}">
                <a16:creationId xmlns:a16="http://schemas.microsoft.com/office/drawing/2014/main" id="{71C43DF7-7BB6-BB8D-93D8-D5825FB92CF3}"/>
              </a:ext>
            </a:extLst>
          </p:cNvPr>
          <p:cNvSpPr>
            <a:spLocks noChangeArrowheads="1"/>
          </p:cNvSpPr>
          <p:nvPr/>
        </p:nvSpPr>
        <p:spPr bwMode="auto">
          <a:xfrm>
            <a:off x="2644908" y="230078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graphicFrame>
        <p:nvGraphicFramePr>
          <p:cNvPr id="4" name="Chart 3">
            <a:extLst>
              <a:ext uri="{FF2B5EF4-FFF2-40B4-BE49-F238E27FC236}">
                <a16:creationId xmlns:a16="http://schemas.microsoft.com/office/drawing/2014/main" id="{A399FFED-666D-B562-76D7-7A1EFEB0A58D}"/>
              </a:ext>
            </a:extLst>
          </p:cNvPr>
          <p:cNvGraphicFramePr/>
          <p:nvPr>
            <p:extLst>
              <p:ext uri="{D42A27DB-BD31-4B8C-83A1-F6EECF244321}">
                <p14:modId xmlns:p14="http://schemas.microsoft.com/office/powerpoint/2010/main" val="1994334412"/>
              </p:ext>
            </p:extLst>
          </p:nvPr>
        </p:nvGraphicFramePr>
        <p:xfrm>
          <a:off x="1597446" y="1995056"/>
          <a:ext cx="8383836" cy="37719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446662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50BD7E0-A66D-1271-249F-B5181A3A7DB4}"/>
              </a:ext>
            </a:extLst>
          </p:cNvPr>
          <p:cNvSpPr txBox="1"/>
          <p:nvPr/>
        </p:nvSpPr>
        <p:spPr>
          <a:xfrm>
            <a:off x="892366" y="1275730"/>
            <a:ext cx="7315200" cy="769441"/>
          </a:xfrm>
          <a:prstGeom prst="rect">
            <a:avLst/>
          </a:prstGeom>
          <a:noFill/>
        </p:spPr>
        <p:txBody>
          <a:bodyPr wrap="square" rtlCol="0">
            <a:spAutoFit/>
          </a:bodyPr>
          <a:lstStyle/>
          <a:p>
            <a:r>
              <a:rPr lang="en-CA" sz="4400" b="1" dirty="0">
                <a:latin typeface="+mj-lt"/>
              </a:rPr>
              <a:t>Top five source countries</a:t>
            </a:r>
          </a:p>
        </p:txBody>
      </p:sp>
      <p:graphicFrame>
        <p:nvGraphicFramePr>
          <p:cNvPr id="5" name="Table 4">
            <a:extLst>
              <a:ext uri="{FF2B5EF4-FFF2-40B4-BE49-F238E27FC236}">
                <a16:creationId xmlns:a16="http://schemas.microsoft.com/office/drawing/2014/main" id="{DC761640-4D7B-CAB4-1337-9C5DB8A309E9}"/>
              </a:ext>
            </a:extLst>
          </p:cNvPr>
          <p:cNvGraphicFramePr>
            <a:graphicFrameLocks noGrp="1"/>
          </p:cNvGraphicFramePr>
          <p:nvPr>
            <p:extLst>
              <p:ext uri="{D42A27DB-BD31-4B8C-83A1-F6EECF244321}">
                <p14:modId xmlns:p14="http://schemas.microsoft.com/office/powerpoint/2010/main" val="117935539"/>
              </p:ext>
            </p:extLst>
          </p:nvPr>
        </p:nvGraphicFramePr>
        <p:xfrm>
          <a:off x="1641513" y="2045171"/>
          <a:ext cx="9945859" cy="3445668"/>
        </p:xfrm>
        <a:graphic>
          <a:graphicData uri="http://schemas.openxmlformats.org/drawingml/2006/table">
            <a:tbl>
              <a:tblPr firstRow="1" firstCol="1" bandRow="1">
                <a:tableStyleId>{5C22544A-7EE6-4342-B048-85BDC9FD1C3A}</a:tableStyleId>
              </a:tblPr>
              <a:tblGrid>
                <a:gridCol w="760164">
                  <a:extLst>
                    <a:ext uri="{9D8B030D-6E8A-4147-A177-3AD203B41FA5}">
                      <a16:colId xmlns:a16="http://schemas.microsoft.com/office/drawing/2014/main" val="2337927777"/>
                    </a:ext>
                  </a:extLst>
                </a:gridCol>
                <a:gridCol w="1294696">
                  <a:extLst>
                    <a:ext uri="{9D8B030D-6E8A-4147-A177-3AD203B41FA5}">
                      <a16:colId xmlns:a16="http://schemas.microsoft.com/office/drawing/2014/main" val="3119542391"/>
                    </a:ext>
                  </a:extLst>
                </a:gridCol>
                <a:gridCol w="727710">
                  <a:extLst>
                    <a:ext uri="{9D8B030D-6E8A-4147-A177-3AD203B41FA5}">
                      <a16:colId xmlns:a16="http://schemas.microsoft.com/office/drawing/2014/main" val="3722106487"/>
                    </a:ext>
                  </a:extLst>
                </a:gridCol>
                <a:gridCol w="940606">
                  <a:extLst>
                    <a:ext uri="{9D8B030D-6E8A-4147-A177-3AD203B41FA5}">
                      <a16:colId xmlns:a16="http://schemas.microsoft.com/office/drawing/2014/main" val="3149872992"/>
                    </a:ext>
                  </a:extLst>
                </a:gridCol>
                <a:gridCol w="727710">
                  <a:extLst>
                    <a:ext uri="{9D8B030D-6E8A-4147-A177-3AD203B41FA5}">
                      <a16:colId xmlns:a16="http://schemas.microsoft.com/office/drawing/2014/main" val="2300493948"/>
                    </a:ext>
                  </a:extLst>
                </a:gridCol>
                <a:gridCol w="1045210">
                  <a:extLst>
                    <a:ext uri="{9D8B030D-6E8A-4147-A177-3AD203B41FA5}">
                      <a16:colId xmlns:a16="http://schemas.microsoft.com/office/drawing/2014/main" val="3940163942"/>
                    </a:ext>
                  </a:extLst>
                </a:gridCol>
                <a:gridCol w="727710">
                  <a:extLst>
                    <a:ext uri="{9D8B030D-6E8A-4147-A177-3AD203B41FA5}">
                      <a16:colId xmlns:a16="http://schemas.microsoft.com/office/drawing/2014/main" val="851222956"/>
                    </a:ext>
                  </a:extLst>
                </a:gridCol>
                <a:gridCol w="1045210">
                  <a:extLst>
                    <a:ext uri="{9D8B030D-6E8A-4147-A177-3AD203B41FA5}">
                      <a16:colId xmlns:a16="http://schemas.microsoft.com/office/drawing/2014/main" val="1365563036"/>
                    </a:ext>
                  </a:extLst>
                </a:gridCol>
                <a:gridCol w="727710">
                  <a:extLst>
                    <a:ext uri="{9D8B030D-6E8A-4147-A177-3AD203B41FA5}">
                      <a16:colId xmlns:a16="http://schemas.microsoft.com/office/drawing/2014/main" val="3776296466"/>
                    </a:ext>
                  </a:extLst>
                </a:gridCol>
                <a:gridCol w="1122998">
                  <a:extLst>
                    <a:ext uri="{9D8B030D-6E8A-4147-A177-3AD203B41FA5}">
                      <a16:colId xmlns:a16="http://schemas.microsoft.com/office/drawing/2014/main" val="3403590709"/>
                    </a:ext>
                  </a:extLst>
                </a:gridCol>
                <a:gridCol w="826135">
                  <a:extLst>
                    <a:ext uri="{9D8B030D-6E8A-4147-A177-3AD203B41FA5}">
                      <a16:colId xmlns:a16="http://schemas.microsoft.com/office/drawing/2014/main" val="1369008297"/>
                    </a:ext>
                  </a:extLst>
                </a:gridCol>
              </a:tblGrid>
              <a:tr h="0">
                <a:tc>
                  <a:txBody>
                    <a:bodyPr/>
                    <a:lstStyle/>
                    <a:p>
                      <a:pPr>
                        <a:lnSpc>
                          <a:spcPct val="107000"/>
                        </a:lnSpc>
                        <a:spcAft>
                          <a:spcPts val="800"/>
                        </a:spcAft>
                        <a:buNone/>
                      </a:pPr>
                      <a:r>
                        <a:rPr lang="en-CA" sz="1400" kern="0" dirty="0">
                          <a:effectLst/>
                          <a:latin typeface="Arial" panose="020B0604020202020204" pitchFamily="34" charset="0"/>
                          <a:cs typeface="Arial" panose="020B0604020202020204" pitchFamily="34" charset="0"/>
                        </a:rPr>
                        <a:t>Rank</a:t>
                      </a:r>
                    </a:p>
                    <a:p>
                      <a:pPr>
                        <a:lnSpc>
                          <a:spcPct val="107000"/>
                        </a:lnSpc>
                        <a:spcAft>
                          <a:spcPts val="800"/>
                        </a:spcAft>
                        <a:buNone/>
                      </a:pPr>
                      <a:endParaRPr lang="en-CA" sz="1400" kern="0" dirty="0">
                        <a:effectLst/>
                        <a:latin typeface="Arial" panose="020B0604020202020204" pitchFamily="34" charset="0"/>
                        <a:cs typeface="Arial" panose="020B0604020202020204" pitchFamily="34" charset="0"/>
                      </a:endParaRPr>
                    </a:p>
                    <a:p>
                      <a:pPr>
                        <a:lnSpc>
                          <a:spcPct val="107000"/>
                        </a:lnSpc>
                        <a:spcAft>
                          <a:spcPts val="800"/>
                        </a:spcAft>
                        <a:buNone/>
                      </a:pPr>
                      <a:endParaRPr lang="en-CA" sz="14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800"/>
                        </a:spcAft>
                        <a:buNone/>
                      </a:pPr>
                      <a:r>
                        <a:rPr lang="en-CA" sz="1400" kern="0" dirty="0">
                          <a:effectLst/>
                          <a:latin typeface="Arial" panose="020B0604020202020204" pitchFamily="34" charset="0"/>
                          <a:cs typeface="Arial" panose="020B0604020202020204" pitchFamily="34" charset="0"/>
                        </a:rPr>
                        <a:t>2001-05</a:t>
                      </a:r>
                    </a:p>
                    <a:p>
                      <a:pPr>
                        <a:lnSpc>
                          <a:spcPct val="107000"/>
                        </a:lnSpc>
                        <a:spcAft>
                          <a:spcPts val="800"/>
                        </a:spcAft>
                        <a:buNone/>
                      </a:pPr>
                      <a:endParaRPr lang="en-CA" sz="1400" kern="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buNone/>
                      </a:pPr>
                      <a:endParaRPr lang="en-CA" sz="14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800"/>
                        </a:spcAft>
                        <a:buNone/>
                      </a:pPr>
                      <a:r>
                        <a:rPr lang="en-CA" sz="1400" kern="0" dirty="0">
                          <a:effectLst/>
                          <a:latin typeface="Arial" panose="020B0604020202020204" pitchFamily="34" charset="0"/>
                          <a:cs typeface="Arial" panose="020B0604020202020204" pitchFamily="34" charset="0"/>
                        </a:rPr>
                        <a:t>No.</a:t>
                      </a:r>
                    </a:p>
                    <a:p>
                      <a:pPr>
                        <a:lnSpc>
                          <a:spcPct val="107000"/>
                        </a:lnSpc>
                        <a:spcAft>
                          <a:spcPts val="800"/>
                        </a:spcAft>
                        <a:buNone/>
                      </a:pPr>
                      <a:endParaRPr lang="en-CA" sz="1400" kern="0" dirty="0">
                        <a:effectLst/>
                        <a:latin typeface="Arial" panose="020B0604020202020204" pitchFamily="34" charset="0"/>
                        <a:cs typeface="Arial" panose="020B0604020202020204" pitchFamily="34" charset="0"/>
                      </a:endParaRPr>
                    </a:p>
                    <a:p>
                      <a:pPr>
                        <a:lnSpc>
                          <a:spcPct val="107000"/>
                        </a:lnSpc>
                        <a:spcAft>
                          <a:spcPts val="800"/>
                        </a:spcAft>
                        <a:buNone/>
                      </a:pPr>
                      <a:r>
                        <a:rPr lang="en-CA" sz="1400" kern="0" dirty="0">
                          <a:effectLst/>
                          <a:latin typeface="Arial" panose="020B0604020202020204" pitchFamily="34" charset="0"/>
                          <a:cs typeface="Arial" panose="020B0604020202020204" pitchFamily="34" charset="0"/>
                        </a:rPr>
                        <a:t> </a:t>
                      </a:r>
                      <a:endParaRPr lang="en-CA" sz="14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800"/>
                        </a:spcAft>
                        <a:buNone/>
                      </a:pPr>
                      <a:r>
                        <a:rPr lang="en-CA" sz="1400" kern="0" dirty="0">
                          <a:effectLst/>
                          <a:latin typeface="Arial" panose="020B0604020202020204" pitchFamily="34" charset="0"/>
                          <a:cs typeface="Arial" panose="020B0604020202020204" pitchFamily="34" charset="0"/>
                        </a:rPr>
                        <a:t>2006-10</a:t>
                      </a:r>
                    </a:p>
                    <a:p>
                      <a:pPr>
                        <a:lnSpc>
                          <a:spcPct val="107000"/>
                        </a:lnSpc>
                        <a:spcAft>
                          <a:spcPts val="800"/>
                        </a:spcAft>
                        <a:buNone/>
                      </a:pPr>
                      <a:endParaRPr lang="en-CA" sz="1400" kern="0" dirty="0">
                        <a:effectLst/>
                        <a:latin typeface="Arial" panose="020B0604020202020204" pitchFamily="34" charset="0"/>
                        <a:cs typeface="Arial" panose="020B0604020202020204" pitchFamily="34" charset="0"/>
                      </a:endParaRPr>
                    </a:p>
                    <a:p>
                      <a:pPr>
                        <a:lnSpc>
                          <a:spcPct val="107000"/>
                        </a:lnSpc>
                        <a:spcAft>
                          <a:spcPts val="800"/>
                        </a:spcAft>
                        <a:buNone/>
                      </a:pPr>
                      <a:endParaRPr lang="en-CA" sz="14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800"/>
                        </a:spcAft>
                        <a:buNone/>
                      </a:pPr>
                      <a:r>
                        <a:rPr lang="en-CA" sz="1400" kern="0" dirty="0">
                          <a:effectLst/>
                          <a:latin typeface="Arial" panose="020B0604020202020204" pitchFamily="34" charset="0"/>
                          <a:cs typeface="Arial" panose="020B0604020202020204" pitchFamily="34" charset="0"/>
                        </a:rPr>
                        <a:t>No.</a:t>
                      </a:r>
                    </a:p>
                    <a:p>
                      <a:pPr>
                        <a:lnSpc>
                          <a:spcPct val="107000"/>
                        </a:lnSpc>
                        <a:spcAft>
                          <a:spcPts val="800"/>
                        </a:spcAft>
                        <a:buNone/>
                      </a:pPr>
                      <a:endParaRPr lang="en-CA" sz="1400" kern="0" dirty="0">
                        <a:effectLst/>
                        <a:latin typeface="Arial" panose="020B0604020202020204" pitchFamily="34" charset="0"/>
                        <a:cs typeface="Arial" panose="020B0604020202020204" pitchFamily="34" charset="0"/>
                      </a:endParaRPr>
                    </a:p>
                    <a:p>
                      <a:pPr>
                        <a:lnSpc>
                          <a:spcPct val="107000"/>
                        </a:lnSpc>
                        <a:spcAft>
                          <a:spcPts val="800"/>
                        </a:spcAft>
                        <a:buNone/>
                      </a:pPr>
                      <a:r>
                        <a:rPr lang="en-CA" sz="1400" kern="0" dirty="0">
                          <a:effectLst/>
                          <a:latin typeface="Arial" panose="020B0604020202020204" pitchFamily="34" charset="0"/>
                          <a:cs typeface="Arial" panose="020B0604020202020204" pitchFamily="34" charset="0"/>
                        </a:rPr>
                        <a:t> </a:t>
                      </a:r>
                      <a:endParaRPr lang="en-CA" sz="14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800"/>
                        </a:spcAft>
                        <a:buNone/>
                      </a:pPr>
                      <a:r>
                        <a:rPr lang="en-CA" sz="1400" kern="0" dirty="0">
                          <a:effectLst/>
                          <a:latin typeface="Arial" panose="020B0604020202020204" pitchFamily="34" charset="0"/>
                          <a:cs typeface="Arial" panose="020B0604020202020204" pitchFamily="34" charset="0"/>
                        </a:rPr>
                        <a:t>2011-015</a:t>
                      </a:r>
                    </a:p>
                    <a:p>
                      <a:pPr>
                        <a:lnSpc>
                          <a:spcPct val="107000"/>
                        </a:lnSpc>
                        <a:spcAft>
                          <a:spcPts val="800"/>
                        </a:spcAft>
                        <a:buNone/>
                      </a:pPr>
                      <a:endParaRPr lang="en-CA" sz="1400" kern="0" dirty="0">
                        <a:effectLst/>
                        <a:latin typeface="Arial" panose="020B0604020202020204" pitchFamily="34" charset="0"/>
                        <a:cs typeface="Arial" panose="020B0604020202020204" pitchFamily="34" charset="0"/>
                      </a:endParaRPr>
                    </a:p>
                    <a:p>
                      <a:pPr>
                        <a:lnSpc>
                          <a:spcPct val="107000"/>
                        </a:lnSpc>
                        <a:spcAft>
                          <a:spcPts val="800"/>
                        </a:spcAft>
                        <a:buNone/>
                      </a:pPr>
                      <a:endParaRPr lang="en-CA" sz="14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800"/>
                        </a:spcAft>
                        <a:buNone/>
                      </a:pPr>
                      <a:r>
                        <a:rPr lang="en-CA" sz="1400" kern="0" dirty="0">
                          <a:effectLst/>
                          <a:latin typeface="Arial" panose="020B0604020202020204" pitchFamily="34" charset="0"/>
                          <a:cs typeface="Arial" panose="020B0604020202020204" pitchFamily="34" charset="0"/>
                        </a:rPr>
                        <a:t>No.</a:t>
                      </a:r>
                    </a:p>
                    <a:p>
                      <a:pPr>
                        <a:lnSpc>
                          <a:spcPct val="107000"/>
                        </a:lnSpc>
                        <a:spcAft>
                          <a:spcPts val="800"/>
                        </a:spcAft>
                        <a:buNone/>
                      </a:pPr>
                      <a:endParaRPr lang="en-CA" sz="1400" kern="0" dirty="0">
                        <a:effectLst/>
                        <a:latin typeface="Arial" panose="020B0604020202020204" pitchFamily="34" charset="0"/>
                        <a:cs typeface="Arial" panose="020B0604020202020204" pitchFamily="34" charset="0"/>
                      </a:endParaRPr>
                    </a:p>
                    <a:p>
                      <a:pPr>
                        <a:lnSpc>
                          <a:spcPct val="107000"/>
                        </a:lnSpc>
                        <a:spcAft>
                          <a:spcPts val="800"/>
                        </a:spcAft>
                        <a:buNone/>
                      </a:pPr>
                      <a:r>
                        <a:rPr lang="en-CA" sz="1400" kern="0" dirty="0">
                          <a:effectLst/>
                          <a:latin typeface="Arial" panose="020B0604020202020204" pitchFamily="34" charset="0"/>
                          <a:cs typeface="Arial" panose="020B0604020202020204" pitchFamily="34" charset="0"/>
                        </a:rPr>
                        <a:t> </a:t>
                      </a:r>
                      <a:endParaRPr lang="en-CA" sz="14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800"/>
                        </a:spcAft>
                        <a:buNone/>
                      </a:pPr>
                      <a:r>
                        <a:rPr lang="en-CA" sz="1400" kern="0" dirty="0">
                          <a:effectLst/>
                          <a:latin typeface="Arial" panose="020B0604020202020204" pitchFamily="34" charset="0"/>
                          <a:cs typeface="Arial" panose="020B0604020202020204" pitchFamily="34" charset="0"/>
                        </a:rPr>
                        <a:t>2016-20</a:t>
                      </a:r>
                    </a:p>
                    <a:p>
                      <a:pPr>
                        <a:lnSpc>
                          <a:spcPct val="107000"/>
                        </a:lnSpc>
                        <a:spcAft>
                          <a:spcPts val="800"/>
                        </a:spcAft>
                        <a:buNone/>
                      </a:pPr>
                      <a:endParaRPr lang="en-CA" sz="1400" kern="0" dirty="0">
                        <a:effectLst/>
                        <a:latin typeface="Arial" panose="020B0604020202020204" pitchFamily="34" charset="0"/>
                        <a:cs typeface="Arial" panose="020B0604020202020204" pitchFamily="34" charset="0"/>
                      </a:endParaRPr>
                    </a:p>
                    <a:p>
                      <a:pPr>
                        <a:lnSpc>
                          <a:spcPct val="107000"/>
                        </a:lnSpc>
                        <a:spcAft>
                          <a:spcPts val="800"/>
                        </a:spcAft>
                        <a:buNone/>
                      </a:pPr>
                      <a:endParaRPr lang="en-CA" sz="14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800"/>
                        </a:spcAft>
                        <a:buNone/>
                      </a:pPr>
                      <a:r>
                        <a:rPr lang="en-CA" sz="1400" kern="0" dirty="0">
                          <a:effectLst/>
                          <a:latin typeface="Arial" panose="020B0604020202020204" pitchFamily="34" charset="0"/>
                          <a:cs typeface="Arial" panose="020B0604020202020204" pitchFamily="34" charset="0"/>
                        </a:rPr>
                        <a:t>No.</a:t>
                      </a:r>
                    </a:p>
                    <a:p>
                      <a:pPr>
                        <a:lnSpc>
                          <a:spcPct val="107000"/>
                        </a:lnSpc>
                        <a:spcAft>
                          <a:spcPts val="800"/>
                        </a:spcAft>
                        <a:buNone/>
                      </a:pPr>
                      <a:endParaRPr lang="en-CA" sz="1400" kern="0" dirty="0">
                        <a:effectLst/>
                        <a:latin typeface="Arial" panose="020B0604020202020204" pitchFamily="34" charset="0"/>
                        <a:cs typeface="Arial" panose="020B0604020202020204" pitchFamily="34" charset="0"/>
                      </a:endParaRPr>
                    </a:p>
                    <a:p>
                      <a:pPr>
                        <a:lnSpc>
                          <a:spcPct val="107000"/>
                        </a:lnSpc>
                        <a:spcAft>
                          <a:spcPts val="800"/>
                        </a:spcAft>
                        <a:buNone/>
                      </a:pPr>
                      <a:r>
                        <a:rPr lang="en-CA" sz="1400" kern="0" dirty="0">
                          <a:effectLst/>
                          <a:latin typeface="Arial" panose="020B0604020202020204" pitchFamily="34" charset="0"/>
                          <a:cs typeface="Arial" panose="020B0604020202020204" pitchFamily="34" charset="0"/>
                        </a:rPr>
                        <a:t> </a:t>
                      </a:r>
                      <a:endParaRPr lang="en-CA" sz="14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800"/>
                        </a:spcAft>
                        <a:buNone/>
                      </a:pPr>
                      <a:r>
                        <a:rPr lang="en-CA" sz="1400" kern="0" dirty="0">
                          <a:effectLst/>
                          <a:latin typeface="Arial" panose="020B0604020202020204" pitchFamily="34" charset="0"/>
                          <a:cs typeface="Arial" panose="020B0604020202020204" pitchFamily="34" charset="0"/>
                        </a:rPr>
                        <a:t>2021-24</a:t>
                      </a:r>
                    </a:p>
                    <a:p>
                      <a:pPr>
                        <a:lnSpc>
                          <a:spcPct val="107000"/>
                        </a:lnSpc>
                        <a:spcAft>
                          <a:spcPts val="800"/>
                        </a:spcAft>
                        <a:buNone/>
                      </a:pPr>
                      <a:endParaRPr lang="en-CA" sz="1400" kern="0" dirty="0">
                        <a:effectLst/>
                        <a:latin typeface="Arial" panose="020B0604020202020204" pitchFamily="34" charset="0"/>
                        <a:cs typeface="Arial" panose="020B0604020202020204" pitchFamily="34" charset="0"/>
                      </a:endParaRPr>
                    </a:p>
                    <a:p>
                      <a:pPr>
                        <a:lnSpc>
                          <a:spcPct val="107000"/>
                        </a:lnSpc>
                        <a:spcAft>
                          <a:spcPts val="800"/>
                        </a:spcAft>
                        <a:buNone/>
                      </a:pPr>
                      <a:endParaRPr lang="en-CA" sz="14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800"/>
                        </a:spcAft>
                        <a:buNone/>
                      </a:pPr>
                      <a:r>
                        <a:rPr lang="en-CA" sz="1400" kern="0" dirty="0">
                          <a:effectLst/>
                          <a:latin typeface="Arial" panose="020B0604020202020204" pitchFamily="34" charset="0"/>
                          <a:cs typeface="Arial" panose="020B0604020202020204" pitchFamily="34" charset="0"/>
                        </a:rPr>
                        <a:t>No.</a:t>
                      </a:r>
                    </a:p>
                    <a:p>
                      <a:pPr>
                        <a:lnSpc>
                          <a:spcPct val="107000"/>
                        </a:lnSpc>
                        <a:spcAft>
                          <a:spcPts val="800"/>
                        </a:spcAft>
                        <a:buNone/>
                      </a:pPr>
                      <a:endParaRPr lang="en-CA" sz="1400" kern="0" dirty="0">
                        <a:effectLst/>
                        <a:latin typeface="Arial" panose="020B0604020202020204" pitchFamily="34" charset="0"/>
                        <a:cs typeface="Arial" panose="020B0604020202020204" pitchFamily="34" charset="0"/>
                      </a:endParaRPr>
                    </a:p>
                    <a:p>
                      <a:pPr>
                        <a:lnSpc>
                          <a:spcPct val="107000"/>
                        </a:lnSpc>
                        <a:spcAft>
                          <a:spcPts val="800"/>
                        </a:spcAft>
                        <a:buNone/>
                      </a:pPr>
                      <a:r>
                        <a:rPr lang="en-CA" sz="1400" kern="0" dirty="0">
                          <a:effectLst/>
                          <a:latin typeface="Arial" panose="020B0604020202020204" pitchFamily="34" charset="0"/>
                          <a:cs typeface="Arial" panose="020B0604020202020204" pitchFamily="34" charset="0"/>
                        </a:rPr>
                        <a:t> </a:t>
                      </a:r>
                      <a:endParaRPr lang="en-CA" sz="14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1917061900"/>
                  </a:ext>
                </a:extLst>
              </a:tr>
              <a:tr h="367742">
                <a:tc>
                  <a:txBody>
                    <a:bodyPr/>
                    <a:lstStyle/>
                    <a:p>
                      <a:pPr>
                        <a:lnSpc>
                          <a:spcPct val="107000"/>
                        </a:lnSpc>
                        <a:spcAft>
                          <a:spcPts val="800"/>
                        </a:spcAft>
                        <a:buNone/>
                      </a:pPr>
                      <a:r>
                        <a:rPr lang="en-CA" sz="1400" kern="0">
                          <a:effectLst/>
                          <a:latin typeface="Arial" panose="020B0604020202020204" pitchFamily="34" charset="0"/>
                          <a:cs typeface="Arial" panose="020B0604020202020204" pitchFamily="34" charset="0"/>
                        </a:rPr>
                        <a:t>1</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800"/>
                        </a:spcAft>
                        <a:buNone/>
                      </a:pPr>
                      <a:r>
                        <a:rPr lang="en-CA" sz="1400" kern="0" dirty="0">
                          <a:effectLst/>
                          <a:latin typeface="Arial" panose="020B0604020202020204" pitchFamily="34" charset="0"/>
                          <a:cs typeface="Arial" panose="020B0604020202020204" pitchFamily="34" charset="0"/>
                        </a:rPr>
                        <a:t>China*</a:t>
                      </a:r>
                      <a:endParaRPr lang="en-CA" sz="14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800"/>
                        </a:spcAft>
                        <a:buNone/>
                      </a:pPr>
                      <a:r>
                        <a:rPr lang="en-CA" sz="1400" kern="0">
                          <a:effectLst/>
                          <a:latin typeface="Arial" panose="020B0604020202020204" pitchFamily="34" charset="0"/>
                          <a:cs typeface="Arial" panose="020B0604020202020204" pitchFamily="34" charset="0"/>
                        </a:rPr>
                        <a:t>1,600</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800"/>
                        </a:spcAft>
                        <a:buNone/>
                      </a:pPr>
                      <a:r>
                        <a:rPr lang="en-CA" sz="1400" kern="0">
                          <a:effectLst/>
                          <a:latin typeface="Arial" panose="020B0604020202020204" pitchFamily="34" charset="0"/>
                          <a:cs typeface="Arial" panose="020B0604020202020204" pitchFamily="34" charset="0"/>
                        </a:rPr>
                        <a:t>China*</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800"/>
                        </a:spcAft>
                        <a:buNone/>
                      </a:pPr>
                      <a:r>
                        <a:rPr lang="en-CA" sz="1400" kern="0">
                          <a:effectLst/>
                          <a:latin typeface="Arial" panose="020B0604020202020204" pitchFamily="34" charset="0"/>
                          <a:cs typeface="Arial" panose="020B0604020202020204" pitchFamily="34" charset="0"/>
                        </a:rPr>
                        <a:t>7,180</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800"/>
                        </a:spcAft>
                        <a:buNone/>
                      </a:pPr>
                      <a:r>
                        <a:rPr lang="en-CA" sz="1400" kern="0">
                          <a:effectLst/>
                          <a:latin typeface="Arial" panose="020B0604020202020204" pitchFamily="34" charset="0"/>
                          <a:cs typeface="Arial" panose="020B0604020202020204" pitchFamily="34" charset="0"/>
                        </a:rPr>
                        <a:t>China*</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800"/>
                        </a:spcAft>
                        <a:buNone/>
                      </a:pPr>
                      <a:r>
                        <a:rPr lang="en-CA" sz="1400" kern="0">
                          <a:effectLst/>
                          <a:latin typeface="Arial" panose="020B0604020202020204" pitchFamily="34" charset="0"/>
                          <a:cs typeface="Arial" panose="020B0604020202020204" pitchFamily="34" charset="0"/>
                        </a:rPr>
                        <a:t>7,145</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800"/>
                        </a:spcAft>
                        <a:buNone/>
                      </a:pPr>
                      <a:r>
                        <a:rPr lang="en-CA" sz="1400" kern="0">
                          <a:effectLst/>
                          <a:latin typeface="Arial" panose="020B0604020202020204" pitchFamily="34" charset="0"/>
                          <a:cs typeface="Arial" panose="020B0604020202020204" pitchFamily="34" charset="0"/>
                        </a:rPr>
                        <a:t>India</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800"/>
                        </a:spcAft>
                        <a:buNone/>
                      </a:pPr>
                      <a:r>
                        <a:rPr lang="en-CA" sz="1400" kern="0">
                          <a:effectLst/>
                          <a:latin typeface="Arial" panose="020B0604020202020204" pitchFamily="34" charset="0"/>
                          <a:cs typeface="Arial" panose="020B0604020202020204" pitchFamily="34" charset="0"/>
                        </a:rPr>
                        <a:t>10,570</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800"/>
                        </a:spcAft>
                        <a:buNone/>
                      </a:pPr>
                      <a:r>
                        <a:rPr lang="en-CA" sz="1400" kern="0">
                          <a:effectLst/>
                          <a:latin typeface="Arial" panose="020B0604020202020204" pitchFamily="34" charset="0"/>
                          <a:cs typeface="Arial" panose="020B0604020202020204" pitchFamily="34" charset="0"/>
                        </a:rPr>
                        <a:t>India</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800"/>
                        </a:spcAft>
                        <a:buNone/>
                      </a:pPr>
                      <a:r>
                        <a:rPr lang="en-CA" sz="1400" kern="0" dirty="0">
                          <a:effectLst/>
                          <a:latin typeface="Arial" panose="020B0604020202020204" pitchFamily="34" charset="0"/>
                          <a:cs typeface="Arial" panose="020B0604020202020204" pitchFamily="34" charset="0"/>
                        </a:rPr>
                        <a:t>36,120</a:t>
                      </a:r>
                      <a:endParaRPr lang="en-CA" sz="14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2169665448"/>
                  </a:ext>
                </a:extLst>
              </a:tr>
              <a:tr h="367742">
                <a:tc>
                  <a:txBody>
                    <a:bodyPr/>
                    <a:lstStyle/>
                    <a:p>
                      <a:pPr>
                        <a:lnSpc>
                          <a:spcPct val="107000"/>
                        </a:lnSpc>
                        <a:spcAft>
                          <a:spcPts val="800"/>
                        </a:spcAft>
                        <a:buNone/>
                      </a:pPr>
                      <a:r>
                        <a:rPr lang="en-CA" sz="1400" kern="0">
                          <a:effectLst/>
                          <a:latin typeface="Arial" panose="020B0604020202020204" pitchFamily="34" charset="0"/>
                          <a:cs typeface="Arial" panose="020B0604020202020204" pitchFamily="34" charset="0"/>
                        </a:rPr>
                        <a:t>2</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800"/>
                        </a:spcAft>
                        <a:buNone/>
                      </a:pPr>
                      <a:r>
                        <a:rPr lang="en-CA" sz="1400" kern="0">
                          <a:effectLst/>
                          <a:latin typeface="Arial" panose="020B0604020202020204" pitchFamily="34" charset="0"/>
                          <a:cs typeface="Arial" panose="020B0604020202020204" pitchFamily="34" charset="0"/>
                        </a:rPr>
                        <a:t>UK**</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800"/>
                        </a:spcAft>
                        <a:buNone/>
                      </a:pPr>
                      <a:r>
                        <a:rPr lang="en-CA" sz="1400" kern="0">
                          <a:effectLst/>
                          <a:latin typeface="Arial" panose="020B0604020202020204" pitchFamily="34" charset="0"/>
                          <a:cs typeface="Arial" panose="020B0604020202020204" pitchFamily="34" charset="0"/>
                        </a:rPr>
                        <a:t>1,110</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800"/>
                        </a:spcAft>
                        <a:buNone/>
                      </a:pPr>
                      <a:r>
                        <a:rPr lang="en-CA" sz="1400" kern="0">
                          <a:effectLst/>
                          <a:latin typeface="Arial" panose="020B0604020202020204" pitchFamily="34" charset="0"/>
                          <a:cs typeface="Arial" panose="020B0604020202020204" pitchFamily="34" charset="0"/>
                        </a:rPr>
                        <a:t>Korea****</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800"/>
                        </a:spcAft>
                        <a:buNone/>
                      </a:pPr>
                      <a:r>
                        <a:rPr lang="en-CA" sz="1400" kern="0" dirty="0">
                          <a:effectLst/>
                          <a:latin typeface="Arial" panose="020B0604020202020204" pitchFamily="34" charset="0"/>
                          <a:cs typeface="Arial" panose="020B0604020202020204" pitchFamily="34" charset="0"/>
                        </a:rPr>
                        <a:t>3,065</a:t>
                      </a:r>
                      <a:endParaRPr lang="en-CA" sz="14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800"/>
                        </a:spcAft>
                        <a:buNone/>
                      </a:pPr>
                      <a:r>
                        <a:rPr lang="en-CA" sz="1400" kern="0">
                          <a:effectLst/>
                          <a:latin typeface="Arial" panose="020B0604020202020204" pitchFamily="34" charset="0"/>
                          <a:cs typeface="Arial" panose="020B0604020202020204" pitchFamily="34" charset="0"/>
                        </a:rPr>
                        <a:t>Philippines</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800"/>
                        </a:spcAft>
                        <a:buNone/>
                      </a:pPr>
                      <a:r>
                        <a:rPr lang="en-CA" sz="1400" kern="0">
                          <a:effectLst/>
                          <a:latin typeface="Arial" panose="020B0604020202020204" pitchFamily="34" charset="0"/>
                          <a:cs typeface="Arial" panose="020B0604020202020204" pitchFamily="34" charset="0"/>
                        </a:rPr>
                        <a:t>3,855</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800"/>
                        </a:spcAft>
                        <a:buNone/>
                      </a:pPr>
                      <a:r>
                        <a:rPr lang="en-CA" sz="1400" kern="0">
                          <a:effectLst/>
                          <a:latin typeface="Arial" panose="020B0604020202020204" pitchFamily="34" charset="0"/>
                          <a:cs typeface="Arial" panose="020B0604020202020204" pitchFamily="34" charset="0"/>
                        </a:rPr>
                        <a:t>China*</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800"/>
                        </a:spcAft>
                        <a:buNone/>
                      </a:pPr>
                      <a:r>
                        <a:rPr lang="en-CA" sz="1400" kern="0">
                          <a:effectLst/>
                          <a:latin typeface="Arial" panose="020B0604020202020204" pitchFamily="34" charset="0"/>
                          <a:cs typeface="Arial" panose="020B0604020202020204" pitchFamily="34" charset="0"/>
                        </a:rPr>
                        <a:t>9,500</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800"/>
                        </a:spcAft>
                        <a:buNone/>
                      </a:pPr>
                      <a:r>
                        <a:rPr lang="en-CA" sz="1400" kern="0">
                          <a:effectLst/>
                          <a:latin typeface="Arial" panose="020B0604020202020204" pitchFamily="34" charset="0"/>
                          <a:cs typeface="Arial" panose="020B0604020202020204" pitchFamily="34" charset="0"/>
                        </a:rPr>
                        <a:t>Philippines</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800"/>
                        </a:spcAft>
                        <a:buNone/>
                      </a:pPr>
                      <a:r>
                        <a:rPr lang="en-CA" sz="1400" kern="0" dirty="0">
                          <a:effectLst/>
                          <a:latin typeface="Arial" panose="020B0604020202020204" pitchFamily="34" charset="0"/>
                          <a:cs typeface="Arial" panose="020B0604020202020204" pitchFamily="34" charset="0"/>
                        </a:rPr>
                        <a:t>13,945</a:t>
                      </a:r>
                      <a:endParaRPr lang="en-CA" sz="14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4196246860"/>
                  </a:ext>
                </a:extLst>
              </a:tr>
              <a:tr h="367742">
                <a:tc>
                  <a:txBody>
                    <a:bodyPr/>
                    <a:lstStyle/>
                    <a:p>
                      <a:pPr>
                        <a:lnSpc>
                          <a:spcPct val="107000"/>
                        </a:lnSpc>
                        <a:spcAft>
                          <a:spcPts val="800"/>
                        </a:spcAft>
                        <a:buNone/>
                      </a:pPr>
                      <a:r>
                        <a:rPr lang="en-CA" sz="1400" kern="0">
                          <a:effectLst/>
                          <a:latin typeface="Arial" panose="020B0604020202020204" pitchFamily="34" charset="0"/>
                          <a:cs typeface="Arial" panose="020B0604020202020204" pitchFamily="34" charset="0"/>
                        </a:rPr>
                        <a:t>3</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800"/>
                        </a:spcAft>
                        <a:buNone/>
                      </a:pPr>
                      <a:r>
                        <a:rPr lang="en-CA" sz="1400" kern="0">
                          <a:effectLst/>
                          <a:latin typeface="Arial" panose="020B0604020202020204" pitchFamily="34" charset="0"/>
                          <a:cs typeface="Arial" panose="020B0604020202020204" pitchFamily="34" charset="0"/>
                        </a:rPr>
                        <a:t>USA***</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800"/>
                        </a:spcAft>
                        <a:buNone/>
                      </a:pPr>
                      <a:r>
                        <a:rPr lang="en-CA" sz="1400" kern="0">
                          <a:effectLst/>
                          <a:latin typeface="Arial" panose="020B0604020202020204" pitchFamily="34" charset="0"/>
                          <a:cs typeface="Arial" panose="020B0604020202020204" pitchFamily="34" charset="0"/>
                        </a:rPr>
                        <a:t>1,340</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800"/>
                        </a:spcAft>
                        <a:buNone/>
                      </a:pPr>
                      <a:r>
                        <a:rPr lang="en-CA" sz="1400" kern="0">
                          <a:effectLst/>
                          <a:latin typeface="Arial" panose="020B0604020202020204" pitchFamily="34" charset="0"/>
                          <a:cs typeface="Arial" panose="020B0604020202020204" pitchFamily="34" charset="0"/>
                        </a:rPr>
                        <a:t>UK**</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800"/>
                        </a:spcAft>
                        <a:buNone/>
                      </a:pPr>
                      <a:r>
                        <a:rPr lang="en-CA" sz="1400" kern="0">
                          <a:effectLst/>
                          <a:latin typeface="Arial" panose="020B0604020202020204" pitchFamily="34" charset="0"/>
                          <a:cs typeface="Arial" panose="020B0604020202020204" pitchFamily="34" charset="0"/>
                        </a:rPr>
                        <a:t>2,775</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800"/>
                        </a:spcAft>
                        <a:buNone/>
                      </a:pPr>
                      <a:r>
                        <a:rPr lang="en-CA" sz="1400" kern="0">
                          <a:effectLst/>
                          <a:latin typeface="Arial" panose="020B0604020202020204" pitchFamily="34" charset="0"/>
                          <a:cs typeface="Arial" panose="020B0604020202020204" pitchFamily="34" charset="0"/>
                        </a:rPr>
                        <a:t>UK**</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800"/>
                        </a:spcAft>
                        <a:buNone/>
                      </a:pPr>
                      <a:r>
                        <a:rPr lang="en-CA" sz="1400" kern="0">
                          <a:effectLst/>
                          <a:latin typeface="Arial" panose="020B0604020202020204" pitchFamily="34" charset="0"/>
                          <a:cs typeface="Arial" panose="020B0604020202020204" pitchFamily="34" charset="0"/>
                        </a:rPr>
                        <a:t>1,965</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800"/>
                        </a:spcAft>
                        <a:buNone/>
                      </a:pPr>
                      <a:r>
                        <a:rPr lang="en-CA" sz="1400" kern="0">
                          <a:effectLst/>
                          <a:latin typeface="Arial" panose="020B0604020202020204" pitchFamily="34" charset="0"/>
                          <a:cs typeface="Arial" panose="020B0604020202020204" pitchFamily="34" charset="0"/>
                        </a:rPr>
                        <a:t>Philippines</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800"/>
                        </a:spcAft>
                        <a:buNone/>
                      </a:pPr>
                      <a:r>
                        <a:rPr lang="en-CA" sz="1400" kern="0">
                          <a:effectLst/>
                          <a:latin typeface="Arial" panose="020B0604020202020204" pitchFamily="34" charset="0"/>
                          <a:cs typeface="Arial" panose="020B0604020202020204" pitchFamily="34" charset="0"/>
                        </a:rPr>
                        <a:t>7,110</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800"/>
                        </a:spcAft>
                        <a:buNone/>
                      </a:pPr>
                      <a:r>
                        <a:rPr lang="en-CA" sz="1400" kern="0">
                          <a:effectLst/>
                          <a:latin typeface="Arial" panose="020B0604020202020204" pitchFamily="34" charset="0"/>
                          <a:cs typeface="Arial" panose="020B0604020202020204" pitchFamily="34" charset="0"/>
                        </a:rPr>
                        <a:t>China*</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800"/>
                        </a:spcAft>
                        <a:buNone/>
                      </a:pPr>
                      <a:r>
                        <a:rPr lang="en-CA" sz="1400" kern="0" dirty="0">
                          <a:effectLst/>
                          <a:latin typeface="Arial" panose="020B0604020202020204" pitchFamily="34" charset="0"/>
                          <a:cs typeface="Arial" panose="020B0604020202020204" pitchFamily="34" charset="0"/>
                        </a:rPr>
                        <a:t>5,900</a:t>
                      </a:r>
                      <a:endParaRPr lang="en-CA" sz="14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861499528"/>
                  </a:ext>
                </a:extLst>
              </a:tr>
              <a:tr h="367742">
                <a:tc>
                  <a:txBody>
                    <a:bodyPr/>
                    <a:lstStyle/>
                    <a:p>
                      <a:pPr>
                        <a:lnSpc>
                          <a:spcPct val="107000"/>
                        </a:lnSpc>
                        <a:spcAft>
                          <a:spcPts val="800"/>
                        </a:spcAft>
                        <a:buNone/>
                      </a:pPr>
                      <a:r>
                        <a:rPr lang="en-CA" sz="1400" kern="0">
                          <a:effectLst/>
                          <a:latin typeface="Arial" panose="020B0604020202020204" pitchFamily="34" charset="0"/>
                          <a:cs typeface="Arial" panose="020B0604020202020204" pitchFamily="34" charset="0"/>
                        </a:rPr>
                        <a:t>4</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800"/>
                        </a:spcAft>
                        <a:buNone/>
                      </a:pPr>
                      <a:r>
                        <a:rPr lang="en-CA" sz="1400" kern="0">
                          <a:effectLst/>
                          <a:latin typeface="Arial" panose="020B0604020202020204" pitchFamily="34" charset="0"/>
                          <a:cs typeface="Arial" panose="020B0604020202020204" pitchFamily="34" charset="0"/>
                        </a:rPr>
                        <a:t>Jordan</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800"/>
                        </a:spcAft>
                        <a:buNone/>
                      </a:pPr>
                      <a:r>
                        <a:rPr lang="en-CA" sz="1400" kern="0">
                          <a:effectLst/>
                          <a:latin typeface="Arial" panose="020B0604020202020204" pitchFamily="34" charset="0"/>
                          <a:cs typeface="Arial" panose="020B0604020202020204" pitchFamily="34" charset="0"/>
                        </a:rPr>
                        <a:t>545</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800"/>
                        </a:spcAft>
                        <a:buNone/>
                      </a:pPr>
                      <a:r>
                        <a:rPr lang="en-CA" sz="1400" kern="0">
                          <a:effectLst/>
                          <a:latin typeface="Arial" panose="020B0604020202020204" pitchFamily="34" charset="0"/>
                          <a:cs typeface="Arial" panose="020B0604020202020204" pitchFamily="34" charset="0"/>
                        </a:rPr>
                        <a:t>USA***</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800"/>
                        </a:spcAft>
                        <a:buNone/>
                      </a:pPr>
                      <a:r>
                        <a:rPr lang="en-CA" sz="1400" kern="0">
                          <a:effectLst/>
                          <a:latin typeface="Arial" panose="020B0604020202020204" pitchFamily="34" charset="0"/>
                          <a:cs typeface="Arial" panose="020B0604020202020204" pitchFamily="34" charset="0"/>
                        </a:rPr>
                        <a:t>2,105</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800"/>
                        </a:spcAft>
                        <a:buNone/>
                      </a:pPr>
                      <a:r>
                        <a:rPr lang="en-CA" sz="1400" kern="0">
                          <a:effectLst/>
                          <a:latin typeface="Arial" panose="020B0604020202020204" pitchFamily="34" charset="0"/>
                          <a:cs typeface="Arial" panose="020B0604020202020204" pitchFamily="34" charset="0"/>
                        </a:rPr>
                        <a:t>India</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800"/>
                        </a:spcAft>
                        <a:buNone/>
                      </a:pPr>
                      <a:r>
                        <a:rPr lang="en-CA" sz="1400" kern="0">
                          <a:effectLst/>
                          <a:latin typeface="Arial" panose="020B0604020202020204" pitchFamily="34" charset="0"/>
                          <a:cs typeface="Arial" panose="020B0604020202020204" pitchFamily="34" charset="0"/>
                        </a:rPr>
                        <a:t>1,925</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800"/>
                        </a:spcAft>
                        <a:buNone/>
                      </a:pPr>
                      <a:r>
                        <a:rPr lang="en-CA" sz="1400" kern="0">
                          <a:effectLst/>
                          <a:latin typeface="Arial" panose="020B0604020202020204" pitchFamily="34" charset="0"/>
                          <a:cs typeface="Arial" panose="020B0604020202020204" pitchFamily="34" charset="0"/>
                        </a:rPr>
                        <a:t>Syria</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800"/>
                        </a:spcAft>
                        <a:buNone/>
                      </a:pPr>
                      <a:r>
                        <a:rPr lang="en-CA" sz="1400" kern="0">
                          <a:effectLst/>
                          <a:latin typeface="Arial" panose="020B0604020202020204" pitchFamily="34" charset="0"/>
                          <a:cs typeface="Arial" panose="020B0604020202020204" pitchFamily="34" charset="0"/>
                        </a:rPr>
                        <a:t>5,755</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800"/>
                        </a:spcAft>
                        <a:buNone/>
                      </a:pPr>
                      <a:r>
                        <a:rPr lang="en-CA" sz="1400" kern="0">
                          <a:effectLst/>
                          <a:latin typeface="Arial" panose="020B0604020202020204" pitchFamily="34" charset="0"/>
                          <a:cs typeface="Arial" panose="020B0604020202020204" pitchFamily="34" charset="0"/>
                        </a:rPr>
                        <a:t>Nigeria</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800"/>
                        </a:spcAft>
                        <a:buNone/>
                      </a:pPr>
                      <a:r>
                        <a:rPr lang="en-CA" sz="1400" kern="0" dirty="0">
                          <a:effectLst/>
                          <a:latin typeface="Arial" panose="020B0604020202020204" pitchFamily="34" charset="0"/>
                          <a:cs typeface="Arial" panose="020B0604020202020204" pitchFamily="34" charset="0"/>
                        </a:rPr>
                        <a:t>5,630</a:t>
                      </a:r>
                      <a:endParaRPr lang="en-CA" sz="14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1562463736"/>
                  </a:ext>
                </a:extLst>
              </a:tr>
              <a:tr h="367742">
                <a:tc>
                  <a:txBody>
                    <a:bodyPr/>
                    <a:lstStyle/>
                    <a:p>
                      <a:pPr>
                        <a:lnSpc>
                          <a:spcPct val="107000"/>
                        </a:lnSpc>
                        <a:spcAft>
                          <a:spcPts val="800"/>
                        </a:spcAft>
                        <a:buNone/>
                      </a:pPr>
                      <a:r>
                        <a:rPr lang="en-CA" sz="1400" kern="0">
                          <a:effectLst/>
                          <a:latin typeface="Arial" panose="020B0604020202020204" pitchFamily="34" charset="0"/>
                          <a:cs typeface="Arial" panose="020B0604020202020204" pitchFamily="34" charset="0"/>
                        </a:rPr>
                        <a:t>5</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800"/>
                        </a:spcAft>
                        <a:buNone/>
                      </a:pPr>
                      <a:r>
                        <a:rPr lang="en-CA" sz="1400" kern="0">
                          <a:effectLst/>
                          <a:latin typeface="Arial" panose="020B0604020202020204" pitchFamily="34" charset="0"/>
                          <a:cs typeface="Arial" panose="020B0604020202020204" pitchFamily="34" charset="0"/>
                        </a:rPr>
                        <a:t>Egypt</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800"/>
                        </a:spcAft>
                        <a:buNone/>
                      </a:pPr>
                      <a:r>
                        <a:rPr lang="en-CA" sz="1400" kern="0">
                          <a:effectLst/>
                          <a:latin typeface="Arial" panose="020B0604020202020204" pitchFamily="34" charset="0"/>
                          <a:cs typeface="Arial" panose="020B0604020202020204" pitchFamily="34" charset="0"/>
                        </a:rPr>
                        <a:t>525</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800"/>
                        </a:spcAft>
                        <a:buNone/>
                      </a:pPr>
                      <a:r>
                        <a:rPr lang="en-CA" sz="1400" kern="0">
                          <a:effectLst/>
                          <a:latin typeface="Arial" panose="020B0604020202020204" pitchFamily="34" charset="0"/>
                          <a:cs typeface="Arial" panose="020B0604020202020204" pitchFamily="34" charset="0"/>
                        </a:rPr>
                        <a:t>Iran</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800"/>
                        </a:spcAft>
                        <a:buNone/>
                      </a:pPr>
                      <a:r>
                        <a:rPr lang="en-CA" sz="1400" kern="0">
                          <a:effectLst/>
                          <a:latin typeface="Arial" panose="020B0604020202020204" pitchFamily="34" charset="0"/>
                          <a:cs typeface="Arial" panose="020B0604020202020204" pitchFamily="34" charset="0"/>
                        </a:rPr>
                        <a:t>1,690</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800"/>
                        </a:spcAft>
                        <a:buNone/>
                      </a:pPr>
                      <a:r>
                        <a:rPr lang="en-CA" sz="1400" kern="0">
                          <a:effectLst/>
                          <a:latin typeface="Arial" panose="020B0604020202020204" pitchFamily="34" charset="0"/>
                          <a:cs typeface="Arial" panose="020B0604020202020204" pitchFamily="34" charset="0"/>
                        </a:rPr>
                        <a:t>Vietnam</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800"/>
                        </a:spcAft>
                        <a:buNone/>
                      </a:pPr>
                      <a:r>
                        <a:rPr lang="en-CA" sz="1400" kern="0">
                          <a:effectLst/>
                          <a:latin typeface="Arial" panose="020B0604020202020204" pitchFamily="34" charset="0"/>
                          <a:cs typeface="Arial" panose="020B0604020202020204" pitchFamily="34" charset="0"/>
                        </a:rPr>
                        <a:t>1,210</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800"/>
                        </a:spcAft>
                        <a:buNone/>
                      </a:pPr>
                      <a:r>
                        <a:rPr lang="en-CA" sz="1400" kern="0">
                          <a:effectLst/>
                          <a:latin typeface="Arial" panose="020B0604020202020204" pitchFamily="34" charset="0"/>
                          <a:cs typeface="Arial" panose="020B0604020202020204" pitchFamily="34" charset="0"/>
                        </a:rPr>
                        <a:t>Nigeria</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800"/>
                        </a:spcAft>
                        <a:buNone/>
                      </a:pPr>
                      <a:r>
                        <a:rPr lang="en-CA" sz="1400" kern="0">
                          <a:effectLst/>
                          <a:latin typeface="Arial" panose="020B0604020202020204" pitchFamily="34" charset="0"/>
                          <a:cs typeface="Arial" panose="020B0604020202020204" pitchFamily="34" charset="0"/>
                        </a:rPr>
                        <a:t>2,720</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800"/>
                        </a:spcAft>
                        <a:buNone/>
                      </a:pPr>
                      <a:r>
                        <a:rPr lang="en-CA" sz="1400" kern="0">
                          <a:effectLst/>
                          <a:latin typeface="Arial" panose="020B0604020202020204" pitchFamily="34" charset="0"/>
                          <a:cs typeface="Arial" panose="020B0604020202020204" pitchFamily="34" charset="0"/>
                        </a:rPr>
                        <a:t>Afghanistan</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800"/>
                        </a:spcAft>
                        <a:buNone/>
                      </a:pPr>
                      <a:r>
                        <a:rPr lang="en-CA" sz="1400" kern="0" dirty="0">
                          <a:effectLst/>
                          <a:latin typeface="Arial" panose="020B0604020202020204" pitchFamily="34" charset="0"/>
                          <a:cs typeface="Arial" panose="020B0604020202020204" pitchFamily="34" charset="0"/>
                        </a:rPr>
                        <a:t>3,740</a:t>
                      </a:r>
                      <a:endParaRPr lang="en-CA" sz="14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3055728618"/>
                  </a:ext>
                </a:extLst>
              </a:tr>
              <a:tr h="367742">
                <a:tc gridSpan="2">
                  <a:txBody>
                    <a:bodyPr/>
                    <a:lstStyle/>
                    <a:p>
                      <a:pPr>
                        <a:lnSpc>
                          <a:spcPct val="107000"/>
                        </a:lnSpc>
                        <a:spcAft>
                          <a:spcPts val="800"/>
                        </a:spcAft>
                        <a:buNone/>
                      </a:pPr>
                      <a:r>
                        <a:rPr lang="en-CA" sz="1400" kern="0">
                          <a:effectLst/>
                          <a:latin typeface="Arial" panose="020B0604020202020204" pitchFamily="34" charset="0"/>
                          <a:cs typeface="Arial" panose="020B0604020202020204" pitchFamily="34" charset="0"/>
                        </a:rPr>
                        <a:t>Total, Top 5 Countries</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hMerge="1">
                  <a:txBody>
                    <a:bodyPr/>
                    <a:lstStyle/>
                    <a:p>
                      <a:endParaRPr lang="en-CA"/>
                    </a:p>
                  </a:txBody>
                  <a:tcPr/>
                </a:tc>
                <a:tc>
                  <a:txBody>
                    <a:bodyPr/>
                    <a:lstStyle/>
                    <a:p>
                      <a:pPr algn="r">
                        <a:lnSpc>
                          <a:spcPct val="107000"/>
                        </a:lnSpc>
                        <a:spcAft>
                          <a:spcPts val="800"/>
                        </a:spcAft>
                        <a:buNone/>
                      </a:pPr>
                      <a:r>
                        <a:rPr lang="en-CA" sz="1400" kern="0">
                          <a:effectLst/>
                          <a:latin typeface="Arial" panose="020B0604020202020204" pitchFamily="34" charset="0"/>
                          <a:cs typeface="Arial" panose="020B0604020202020204" pitchFamily="34" charset="0"/>
                        </a:rPr>
                        <a:t>5,120</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800"/>
                        </a:spcAft>
                        <a:buNone/>
                      </a:pPr>
                      <a:r>
                        <a:rPr lang="en-CA" sz="1400" kern="0">
                          <a:effectLst/>
                          <a:latin typeface="Arial" panose="020B0604020202020204" pitchFamily="34" charset="0"/>
                          <a:cs typeface="Arial" panose="020B0604020202020204" pitchFamily="34" charset="0"/>
                        </a:rPr>
                        <a:t> </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800"/>
                        </a:spcAft>
                        <a:buNone/>
                      </a:pPr>
                      <a:r>
                        <a:rPr lang="en-CA" sz="1400" kern="0">
                          <a:effectLst/>
                          <a:latin typeface="Arial" panose="020B0604020202020204" pitchFamily="34" charset="0"/>
                          <a:cs typeface="Arial" panose="020B0604020202020204" pitchFamily="34" charset="0"/>
                        </a:rPr>
                        <a:t>16,815</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800"/>
                        </a:spcAft>
                        <a:buNone/>
                      </a:pPr>
                      <a:r>
                        <a:rPr lang="en-CA" sz="1400" kern="0">
                          <a:effectLst/>
                          <a:latin typeface="Arial" panose="020B0604020202020204" pitchFamily="34" charset="0"/>
                          <a:cs typeface="Arial" panose="020B0604020202020204" pitchFamily="34" charset="0"/>
                        </a:rPr>
                        <a:t> </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800"/>
                        </a:spcAft>
                        <a:buNone/>
                      </a:pPr>
                      <a:r>
                        <a:rPr lang="en-CA" sz="1400" kern="0">
                          <a:effectLst/>
                          <a:latin typeface="Arial" panose="020B0604020202020204" pitchFamily="34" charset="0"/>
                          <a:cs typeface="Arial" panose="020B0604020202020204" pitchFamily="34" charset="0"/>
                        </a:rPr>
                        <a:t>16,100</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800"/>
                        </a:spcAft>
                        <a:buNone/>
                      </a:pPr>
                      <a:r>
                        <a:rPr lang="en-CA" sz="1400" kern="0">
                          <a:effectLst/>
                          <a:latin typeface="Arial" panose="020B0604020202020204" pitchFamily="34" charset="0"/>
                          <a:cs typeface="Arial" panose="020B0604020202020204" pitchFamily="34" charset="0"/>
                        </a:rPr>
                        <a:t> </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800"/>
                        </a:spcAft>
                        <a:buNone/>
                      </a:pPr>
                      <a:r>
                        <a:rPr lang="en-CA" sz="1400" kern="0">
                          <a:effectLst/>
                          <a:latin typeface="Arial" panose="020B0604020202020204" pitchFamily="34" charset="0"/>
                          <a:cs typeface="Arial" panose="020B0604020202020204" pitchFamily="34" charset="0"/>
                        </a:rPr>
                        <a:t>35,655</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800"/>
                        </a:spcAft>
                        <a:buNone/>
                      </a:pPr>
                      <a:r>
                        <a:rPr lang="en-CA" sz="1400" kern="0">
                          <a:effectLst/>
                          <a:latin typeface="Arial" panose="020B0604020202020204" pitchFamily="34" charset="0"/>
                          <a:cs typeface="Arial" panose="020B0604020202020204" pitchFamily="34" charset="0"/>
                        </a:rPr>
                        <a:t> </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800"/>
                        </a:spcAft>
                        <a:buNone/>
                      </a:pPr>
                      <a:r>
                        <a:rPr lang="en-CA" sz="1400" kern="0" dirty="0">
                          <a:effectLst/>
                          <a:latin typeface="Arial" panose="020B0604020202020204" pitchFamily="34" charset="0"/>
                          <a:cs typeface="Arial" panose="020B0604020202020204" pitchFamily="34" charset="0"/>
                        </a:rPr>
                        <a:t>65,335</a:t>
                      </a:r>
                      <a:endParaRPr lang="en-CA" sz="14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3248044606"/>
                  </a:ext>
                </a:extLst>
              </a:tr>
              <a:tr h="367742">
                <a:tc gridSpan="2">
                  <a:txBody>
                    <a:bodyPr/>
                    <a:lstStyle/>
                    <a:p>
                      <a:pPr>
                        <a:lnSpc>
                          <a:spcPct val="107000"/>
                        </a:lnSpc>
                        <a:spcAft>
                          <a:spcPts val="800"/>
                        </a:spcAft>
                        <a:buNone/>
                      </a:pPr>
                      <a:r>
                        <a:rPr lang="en-CA" sz="1400" kern="0">
                          <a:effectLst/>
                          <a:latin typeface="Arial" panose="020B0604020202020204" pitchFamily="34" charset="0"/>
                          <a:cs typeface="Arial" panose="020B0604020202020204" pitchFamily="34" charset="0"/>
                        </a:rPr>
                        <a:t>Atlantic Canada Total </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hMerge="1">
                  <a:txBody>
                    <a:bodyPr/>
                    <a:lstStyle/>
                    <a:p>
                      <a:endParaRPr lang="en-CA"/>
                    </a:p>
                  </a:txBody>
                  <a:tcPr/>
                </a:tc>
                <a:tc>
                  <a:txBody>
                    <a:bodyPr/>
                    <a:lstStyle/>
                    <a:p>
                      <a:pPr algn="r">
                        <a:lnSpc>
                          <a:spcPct val="107000"/>
                        </a:lnSpc>
                        <a:spcAft>
                          <a:spcPts val="800"/>
                        </a:spcAft>
                        <a:buNone/>
                      </a:pPr>
                      <a:r>
                        <a:rPr lang="en-CA" sz="1400" kern="0">
                          <a:effectLst/>
                          <a:latin typeface="Arial" panose="020B0604020202020204" pitchFamily="34" charset="0"/>
                          <a:cs typeface="Arial" panose="020B0604020202020204" pitchFamily="34" charset="0"/>
                        </a:rPr>
                        <a:t>15,610</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800"/>
                        </a:spcAft>
                        <a:buNone/>
                      </a:pPr>
                      <a:r>
                        <a:rPr lang="en-CA" sz="1400" kern="0">
                          <a:effectLst/>
                          <a:latin typeface="Arial" panose="020B0604020202020204" pitchFamily="34" charset="0"/>
                          <a:cs typeface="Arial" panose="020B0604020202020204" pitchFamily="34" charset="0"/>
                        </a:rPr>
                        <a:t> </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800"/>
                        </a:spcAft>
                        <a:buNone/>
                      </a:pPr>
                      <a:r>
                        <a:rPr lang="en-CA" sz="1400" kern="0">
                          <a:effectLst/>
                          <a:latin typeface="Arial" panose="020B0604020202020204" pitchFamily="34" charset="0"/>
                          <a:cs typeface="Arial" panose="020B0604020202020204" pitchFamily="34" charset="0"/>
                        </a:rPr>
                        <a:t>32,080</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800"/>
                        </a:spcAft>
                        <a:buNone/>
                      </a:pPr>
                      <a:r>
                        <a:rPr lang="en-CA" sz="1400" kern="0">
                          <a:effectLst/>
                          <a:latin typeface="Arial" panose="020B0604020202020204" pitchFamily="34" charset="0"/>
                          <a:cs typeface="Arial" panose="020B0604020202020204" pitchFamily="34" charset="0"/>
                        </a:rPr>
                        <a:t> </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800"/>
                        </a:spcAft>
                        <a:buNone/>
                      </a:pPr>
                      <a:r>
                        <a:rPr lang="en-CA" sz="1400" kern="0">
                          <a:effectLst/>
                          <a:latin typeface="Arial" panose="020B0604020202020204" pitchFamily="34" charset="0"/>
                          <a:cs typeface="Arial" panose="020B0604020202020204" pitchFamily="34" charset="0"/>
                        </a:rPr>
                        <a:t>35,630</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800"/>
                        </a:spcAft>
                        <a:buNone/>
                      </a:pPr>
                      <a:r>
                        <a:rPr lang="en-CA" sz="1400" kern="0">
                          <a:effectLst/>
                          <a:latin typeface="Arial" panose="020B0604020202020204" pitchFamily="34" charset="0"/>
                          <a:cs typeface="Arial" panose="020B0604020202020204" pitchFamily="34" charset="0"/>
                        </a:rPr>
                        <a:t> </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800"/>
                        </a:spcAft>
                        <a:buNone/>
                      </a:pPr>
                      <a:r>
                        <a:rPr lang="en-CA" sz="1400" kern="0">
                          <a:effectLst/>
                          <a:latin typeface="Arial" panose="020B0604020202020204" pitchFamily="34" charset="0"/>
                          <a:cs typeface="Arial" panose="020B0604020202020204" pitchFamily="34" charset="0"/>
                        </a:rPr>
                        <a:t>66,190</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800"/>
                        </a:spcAft>
                        <a:buNone/>
                      </a:pPr>
                      <a:r>
                        <a:rPr lang="en-CA" sz="1400" kern="0">
                          <a:effectLst/>
                          <a:latin typeface="Arial" panose="020B0604020202020204" pitchFamily="34" charset="0"/>
                          <a:cs typeface="Arial" panose="020B0604020202020204" pitchFamily="34" charset="0"/>
                        </a:rPr>
                        <a:t> </a:t>
                      </a:r>
                      <a:endParaRPr lang="en-CA" sz="14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800"/>
                        </a:spcAft>
                        <a:buNone/>
                      </a:pPr>
                      <a:r>
                        <a:rPr lang="en-CA" sz="1400" kern="0" dirty="0">
                          <a:effectLst/>
                          <a:latin typeface="Arial" panose="020B0604020202020204" pitchFamily="34" charset="0"/>
                          <a:cs typeface="Arial" panose="020B0604020202020204" pitchFamily="34" charset="0"/>
                        </a:rPr>
                        <a:t>120,080</a:t>
                      </a:r>
                      <a:endParaRPr lang="en-CA" sz="14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1158773911"/>
                  </a:ext>
                </a:extLst>
              </a:tr>
            </a:tbl>
          </a:graphicData>
        </a:graphic>
      </p:graphicFrame>
    </p:spTree>
    <p:extLst>
      <p:ext uri="{BB962C8B-B14F-4D97-AF65-F5344CB8AC3E}">
        <p14:creationId xmlns:p14="http://schemas.microsoft.com/office/powerpoint/2010/main" val="3324425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D9E1D-7538-0775-DFB8-4B5AE635F258}"/>
              </a:ext>
            </a:extLst>
          </p:cNvPr>
          <p:cNvSpPr>
            <a:spLocks noGrp="1"/>
          </p:cNvSpPr>
          <p:nvPr>
            <p:ph type="title"/>
          </p:nvPr>
        </p:nvSpPr>
        <p:spPr>
          <a:xfrm>
            <a:off x="661930" y="1355075"/>
            <a:ext cx="10515600" cy="806928"/>
          </a:xfrm>
        </p:spPr>
        <p:txBody>
          <a:bodyPr>
            <a:normAutofit/>
          </a:bodyPr>
          <a:lstStyle/>
          <a:p>
            <a:r>
              <a:rPr lang="en-CA" sz="3600" dirty="0"/>
              <a:t>Retention rates – TRs vs PRs</a:t>
            </a:r>
          </a:p>
        </p:txBody>
      </p:sp>
      <p:sp>
        <p:nvSpPr>
          <p:cNvPr id="3" name="Content Placeholder 2">
            <a:extLst>
              <a:ext uri="{FF2B5EF4-FFF2-40B4-BE49-F238E27FC236}">
                <a16:creationId xmlns:a16="http://schemas.microsoft.com/office/drawing/2014/main" id="{3C1160BE-6F73-13D4-8BE9-803869A81050}"/>
              </a:ext>
            </a:extLst>
          </p:cNvPr>
          <p:cNvSpPr>
            <a:spLocks noGrp="1"/>
          </p:cNvSpPr>
          <p:nvPr>
            <p:ph idx="1"/>
          </p:nvPr>
        </p:nvSpPr>
        <p:spPr>
          <a:xfrm>
            <a:off x="838200" y="2211942"/>
            <a:ext cx="10515600" cy="4351338"/>
          </a:xfrm>
        </p:spPr>
        <p:txBody>
          <a:bodyPr/>
          <a:lstStyle/>
          <a:p>
            <a:r>
              <a:rPr lang="en-CA" dirty="0"/>
              <a:t>Former TRs tend to stay longer than PRs</a:t>
            </a:r>
          </a:p>
          <a:p>
            <a:pPr lvl="1"/>
            <a:r>
              <a:rPr lang="en-CA" dirty="0"/>
              <a:t>Have better language skills</a:t>
            </a:r>
          </a:p>
          <a:p>
            <a:pPr lvl="1"/>
            <a:r>
              <a:rPr lang="en-CA" dirty="0"/>
              <a:t>Have better adaptation skills</a:t>
            </a:r>
          </a:p>
          <a:p>
            <a:pPr lvl="1"/>
            <a:r>
              <a:rPr lang="en-CA" dirty="0"/>
              <a:t>Have better local integration skills</a:t>
            </a:r>
          </a:p>
        </p:txBody>
      </p:sp>
      <p:graphicFrame>
        <p:nvGraphicFramePr>
          <p:cNvPr id="7" name="Content Placeholder 3">
            <a:extLst>
              <a:ext uri="{FF2B5EF4-FFF2-40B4-BE49-F238E27FC236}">
                <a16:creationId xmlns:a16="http://schemas.microsoft.com/office/drawing/2014/main" id="{ED4AFBAC-5F5B-CC16-ADB5-E9A9CB0AFA56}"/>
              </a:ext>
            </a:extLst>
          </p:cNvPr>
          <p:cNvGraphicFramePr>
            <a:graphicFrameLocks/>
          </p:cNvGraphicFramePr>
          <p:nvPr/>
        </p:nvGraphicFramePr>
        <p:xfrm>
          <a:off x="7513504" y="2112064"/>
          <a:ext cx="3840296" cy="40298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270304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59FCF620C9C194C8AE3369063EEC88A" ma:contentTypeVersion="18" ma:contentTypeDescription="Create a new document." ma:contentTypeScope="" ma:versionID="00f6471f1abfe6bf7c7f30e43359b155">
  <xsd:schema xmlns:xsd="http://www.w3.org/2001/XMLSchema" xmlns:xs="http://www.w3.org/2001/XMLSchema" xmlns:p="http://schemas.microsoft.com/office/2006/metadata/properties" xmlns:ns3="219cc536-ac23-449d-9f79-8af71c37f0e6" xmlns:ns4="4b32b8d0-ffd4-46a4-8cb0-c706b7ec7a45" targetNamespace="http://schemas.microsoft.com/office/2006/metadata/properties" ma:root="true" ma:fieldsID="9ddcd5b632471fb840849c539be7a0c2" ns3:_="" ns4:_="">
    <xsd:import namespace="219cc536-ac23-449d-9f79-8af71c37f0e6"/>
    <xsd:import namespace="4b32b8d0-ffd4-46a4-8cb0-c706b7ec7a45"/>
    <xsd:element name="properties">
      <xsd:complexType>
        <xsd:sequence>
          <xsd:element name="documentManagement">
            <xsd:complexType>
              <xsd:all>
                <xsd:element ref="ns3:SharedWithUsers" minOccurs="0"/>
                <xsd:element ref="ns4:MediaServiceMetadata" minOccurs="0"/>
                <xsd:element ref="ns4:MediaServiceFastMetadata" minOccurs="0"/>
                <xsd:element ref="ns3:SharedWithDetails" minOccurs="0"/>
                <xsd:element ref="ns3:SharingHintHash" minOccurs="0"/>
                <xsd:element ref="ns4:MediaServiceAutoKeyPoints" minOccurs="0"/>
                <xsd:element ref="ns4:MediaServiceKeyPoints" minOccurs="0"/>
                <xsd:element ref="ns4:MediaServiceAutoTags" minOccurs="0"/>
                <xsd:element ref="ns4:MediaServiceOCR" minOccurs="0"/>
                <xsd:element ref="ns4:MediaServiceGenerationTime" minOccurs="0"/>
                <xsd:element ref="ns4:MediaServiceEventHashCode" minOccurs="0"/>
                <xsd:element ref="ns4:MediaServiceDateTaken" minOccurs="0"/>
                <xsd:element ref="ns4:MediaServiceLocation" minOccurs="0"/>
                <xsd:element ref="ns4:MediaLengthInSeconds" minOccurs="0"/>
                <xsd:element ref="ns4:_activity" minOccurs="0"/>
                <xsd:element ref="ns4:MediaServiceObjectDetectorVersions" minOccurs="0"/>
                <xsd:element ref="ns4:MediaServiceSearchProperties" minOccurs="0"/>
                <xsd:element ref="ns4: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9cc536-ac23-449d-9f79-8af71c37f0e6"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b32b8d0-ffd4-46a4-8cb0-c706b7ec7a45" elementFormDefault="qualified">
    <xsd:import namespace="http://schemas.microsoft.com/office/2006/documentManagement/types"/>
    <xsd:import namespace="http://schemas.microsoft.com/office/infopath/2007/PartnerControls"/>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SystemTags" ma:index="25" nillable="true" ma:displayName="MediaServiceSystemTags" ma:hidden="true" ma:internalName="MediaServiceSystemTag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4b32b8d0-ffd4-46a4-8cb0-c706b7ec7a45" xsi:nil="true"/>
  </documentManagement>
</p:properties>
</file>

<file path=customXml/itemProps1.xml><?xml version="1.0" encoding="utf-8"?>
<ds:datastoreItem xmlns:ds="http://schemas.openxmlformats.org/officeDocument/2006/customXml" ds:itemID="{FB8523B5-DA59-44C5-B53F-87360EB6C8D2}">
  <ds:schemaRefs>
    <ds:schemaRef ds:uri="http://schemas.microsoft.com/sharepoint/v3/contenttype/forms"/>
  </ds:schemaRefs>
</ds:datastoreItem>
</file>

<file path=customXml/itemProps2.xml><?xml version="1.0" encoding="utf-8"?>
<ds:datastoreItem xmlns:ds="http://schemas.openxmlformats.org/officeDocument/2006/customXml" ds:itemID="{24FCB8B6-C034-4FEB-AB49-15223E38632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19cc536-ac23-449d-9f79-8af71c37f0e6"/>
    <ds:schemaRef ds:uri="4b32b8d0-ffd4-46a4-8cb0-c706b7ec7a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6F89221-210A-4A62-9B84-6A694DA7C088}">
  <ds:schemaRefs>
    <ds:schemaRef ds:uri="http://www.w3.org/XML/1998/namespace"/>
    <ds:schemaRef ds:uri="http://schemas.openxmlformats.org/package/2006/metadata/core-properties"/>
    <ds:schemaRef ds:uri="http://schemas.microsoft.com/office/infopath/2007/PartnerControls"/>
    <ds:schemaRef ds:uri="http://purl.org/dc/terms/"/>
    <ds:schemaRef ds:uri="http://purl.org/dc/elements/1.1/"/>
    <ds:schemaRef ds:uri="http://schemas.microsoft.com/office/2006/metadata/properties"/>
    <ds:schemaRef ds:uri="http://purl.org/dc/dcmitype/"/>
    <ds:schemaRef ds:uri="http://schemas.microsoft.com/office/2006/documentManagement/types"/>
    <ds:schemaRef ds:uri="4b32b8d0-ffd4-46a4-8cb0-c706b7ec7a45"/>
    <ds:schemaRef ds:uri="219cc536-ac23-449d-9f79-8af71c37f0e6"/>
  </ds:schemaRefs>
</ds:datastoreItem>
</file>

<file path=docProps/app.xml><?xml version="1.0" encoding="utf-8"?>
<Properties xmlns="http://schemas.openxmlformats.org/officeDocument/2006/extended-properties" xmlns:vt="http://schemas.openxmlformats.org/officeDocument/2006/docPropsVTypes">
  <TotalTime>9987</TotalTime>
  <Words>2606</Words>
  <Application>Microsoft Office PowerPoint</Application>
  <PresentationFormat>Widescreen</PresentationFormat>
  <Paragraphs>353</Paragraphs>
  <Slides>20</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Aptos</vt:lpstr>
      <vt:lpstr>Aptos Display</vt:lpstr>
      <vt:lpstr>Arial</vt:lpstr>
      <vt:lpstr>Calibri</vt:lpstr>
      <vt:lpstr>Raleway ExtraBold</vt:lpstr>
      <vt:lpstr>Office Theme</vt:lpstr>
      <vt:lpstr>PowerPoint Presentation</vt:lpstr>
      <vt:lpstr>PowerPoint Presentation</vt:lpstr>
      <vt:lpstr>PowerPoint Presentation</vt:lpstr>
      <vt:lpstr>Some Demographic Trends</vt:lpstr>
      <vt:lpstr>Immigration overview</vt:lpstr>
      <vt:lpstr>PowerPoint Presentation</vt:lpstr>
      <vt:lpstr>PowerPoint Presentation</vt:lpstr>
      <vt:lpstr>PowerPoint Presentation</vt:lpstr>
      <vt:lpstr>Retention rates – TRs vs PRs</vt:lpstr>
      <vt:lpstr>Retention rates among PRs</vt:lpstr>
      <vt:lpstr>PowerPoint Presentation</vt:lpstr>
      <vt:lpstr>PowerPoint Presentation</vt:lpstr>
      <vt:lpstr>PowerPoint Presentation</vt:lpstr>
      <vt:lpstr>PowerPoint Presentation</vt:lpstr>
      <vt:lpstr>Training, Education, Experience and Responsibility (TEER) level classification </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SMU Branding</dc:creator>
  <cp:lastModifiedBy>Ather Akbari</cp:lastModifiedBy>
  <cp:revision>381</cp:revision>
  <cp:lastPrinted>2026-03-13T09:35:11Z</cp:lastPrinted>
  <dcterms:created xsi:type="dcterms:W3CDTF">2025-04-09T18:40:19Z</dcterms:created>
  <dcterms:modified xsi:type="dcterms:W3CDTF">2026-03-14T09:44:43Z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0x010100559FCF620C9C194C8AE3369063EEC88A</vt:lpwstr>
  </property>
</Properties>
</file>